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E5DDAC-1D6F-48F7-9390-EF7558F9BDDF}" v="22" dt="2021-12-13T03:06:27.1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Quantrice Smith" userId="1c050ffd6c225097" providerId="LiveId" clId="{01E5DDAC-1D6F-48F7-9390-EF7558F9BDDF}"/>
    <pc:docChg chg="undo custSel addSld delSld modSld">
      <pc:chgData name="Quantrice Smith" userId="1c050ffd6c225097" providerId="LiveId" clId="{01E5DDAC-1D6F-48F7-9390-EF7558F9BDDF}" dt="2021-12-18T20:02:35.562" v="11839" actId="20577"/>
      <pc:docMkLst>
        <pc:docMk/>
      </pc:docMkLst>
      <pc:sldChg chg="addSp delSp modSp mod">
        <pc:chgData name="Quantrice Smith" userId="1c050ffd6c225097" providerId="LiveId" clId="{01E5DDAC-1D6F-48F7-9390-EF7558F9BDDF}" dt="2021-12-18T20:02:35.562" v="11839" actId="20577"/>
        <pc:sldMkLst>
          <pc:docMk/>
          <pc:sldMk cId="1068972913" sldId="256"/>
        </pc:sldMkLst>
        <pc:spChg chg="mod">
          <ac:chgData name="Quantrice Smith" userId="1c050ffd6c225097" providerId="LiveId" clId="{01E5DDAC-1D6F-48F7-9390-EF7558F9BDDF}" dt="2021-12-18T20:02:35.562" v="11839" actId="20577"/>
          <ac:spMkLst>
            <pc:docMk/>
            <pc:sldMk cId="1068972913" sldId="256"/>
            <ac:spMk id="3" creationId="{91AD01FE-B505-4FFD-9811-6CA6E6D1FAC1}"/>
          </ac:spMkLst>
        </pc:spChg>
        <pc:picChg chg="add del mod">
          <ac:chgData name="Quantrice Smith" userId="1c050ffd6c225097" providerId="LiveId" clId="{01E5DDAC-1D6F-48F7-9390-EF7558F9BDDF}" dt="2021-11-22T02:00:10.592" v="3657"/>
          <ac:picMkLst>
            <pc:docMk/>
            <pc:sldMk cId="1068972913" sldId="256"/>
            <ac:picMk id="5" creationId="{D000BB71-7837-41B9-8C2A-86B7567F77D7}"/>
          </ac:picMkLst>
        </pc:picChg>
        <pc:picChg chg="add mod">
          <ac:chgData name="Quantrice Smith" userId="1c050ffd6c225097" providerId="LiveId" clId="{01E5DDAC-1D6F-48F7-9390-EF7558F9BDDF}" dt="2021-11-22T02:00:10.592" v="3657"/>
          <ac:picMkLst>
            <pc:docMk/>
            <pc:sldMk cId="1068972913" sldId="256"/>
            <ac:picMk id="6" creationId="{19C8142C-5C20-4FDF-B52C-C33DAF2DFD6C}"/>
          </ac:picMkLst>
        </pc:picChg>
        <pc:picChg chg="del">
          <ac:chgData name="Quantrice Smith" userId="1c050ffd6c225097" providerId="LiveId" clId="{01E5DDAC-1D6F-48F7-9390-EF7558F9BDDF}" dt="2021-11-22T01:59:34.122" v="3656"/>
          <ac:picMkLst>
            <pc:docMk/>
            <pc:sldMk cId="1068972913" sldId="256"/>
            <ac:picMk id="7" creationId="{5822262A-62AD-4B5D-BC6B-03BF915DF34D}"/>
          </ac:picMkLst>
        </pc:picChg>
      </pc:sldChg>
      <pc:sldChg chg="addSp delSp modSp mod">
        <pc:chgData name="Quantrice Smith" userId="1c050ffd6c225097" providerId="LiveId" clId="{01E5DDAC-1D6F-48F7-9390-EF7558F9BDDF}" dt="2021-11-22T02:03:28.425" v="3661" actId="20577"/>
        <pc:sldMkLst>
          <pc:docMk/>
          <pc:sldMk cId="1124429100" sldId="257"/>
        </pc:sldMkLst>
        <pc:spChg chg="mod">
          <ac:chgData name="Quantrice Smith" userId="1c050ffd6c225097" providerId="LiveId" clId="{01E5DDAC-1D6F-48F7-9390-EF7558F9BDDF}" dt="2021-11-21T15:26:03.336" v="38" actId="20577"/>
          <ac:spMkLst>
            <pc:docMk/>
            <pc:sldMk cId="1124429100" sldId="257"/>
            <ac:spMk id="4" creationId="{C6778EA7-4AA1-41F1-9BFC-4FF9B9CA208C}"/>
          </ac:spMkLst>
        </pc:spChg>
        <pc:spChg chg="mod">
          <ac:chgData name="Quantrice Smith" userId="1c050ffd6c225097" providerId="LiveId" clId="{01E5DDAC-1D6F-48F7-9390-EF7558F9BDDF}" dt="2021-11-21T15:26:41.768" v="132" actId="20577"/>
          <ac:spMkLst>
            <pc:docMk/>
            <pc:sldMk cId="1124429100" sldId="257"/>
            <ac:spMk id="5" creationId="{750B1BA4-72C7-4EC8-AC2D-47092A896376}"/>
          </ac:spMkLst>
        </pc:spChg>
        <pc:spChg chg="mod">
          <ac:chgData name="Quantrice Smith" userId="1c050ffd6c225097" providerId="LiveId" clId="{01E5DDAC-1D6F-48F7-9390-EF7558F9BDDF}" dt="2021-11-22T02:03:28.425" v="3661" actId="20577"/>
          <ac:spMkLst>
            <pc:docMk/>
            <pc:sldMk cId="1124429100" sldId="257"/>
            <ac:spMk id="6" creationId="{B06CCC73-E717-4970-9A2E-5F5A09802823}"/>
          </ac:spMkLst>
        </pc:spChg>
        <pc:picChg chg="add del mod">
          <ac:chgData name="Quantrice Smith" userId="1c050ffd6c225097" providerId="LiveId" clId="{01E5DDAC-1D6F-48F7-9390-EF7558F9BDDF}" dt="2021-11-22T02:01:45.484" v="3659"/>
          <ac:picMkLst>
            <pc:docMk/>
            <pc:sldMk cId="1124429100" sldId="257"/>
            <ac:picMk id="2" creationId="{0744B8CE-A6A5-442E-A48C-EC885FBE7F66}"/>
          </ac:picMkLst>
        </pc:picChg>
        <pc:picChg chg="add del mod">
          <ac:chgData name="Quantrice Smith" userId="1c050ffd6c225097" providerId="LiveId" clId="{01E5DDAC-1D6F-48F7-9390-EF7558F9BDDF}" dt="2021-11-22T02:03:18.838" v="3660"/>
          <ac:picMkLst>
            <pc:docMk/>
            <pc:sldMk cId="1124429100" sldId="257"/>
            <ac:picMk id="3" creationId="{6F940094-ED06-4067-826C-2EB425D082AE}"/>
          </ac:picMkLst>
        </pc:picChg>
        <pc:picChg chg="add mod">
          <ac:chgData name="Quantrice Smith" userId="1c050ffd6c225097" providerId="LiveId" clId="{01E5DDAC-1D6F-48F7-9390-EF7558F9BDDF}" dt="2021-11-22T02:03:18.838" v="3660"/>
          <ac:picMkLst>
            <pc:docMk/>
            <pc:sldMk cId="1124429100" sldId="257"/>
            <ac:picMk id="7" creationId="{156790DB-DC37-4D50-83DB-A53397A867FD}"/>
          </ac:picMkLst>
        </pc:picChg>
        <pc:picChg chg="del">
          <ac:chgData name="Quantrice Smith" userId="1c050ffd6c225097" providerId="LiveId" clId="{01E5DDAC-1D6F-48F7-9390-EF7558F9BDDF}" dt="2021-11-22T02:00:44.368" v="3658"/>
          <ac:picMkLst>
            <pc:docMk/>
            <pc:sldMk cId="1124429100" sldId="257"/>
            <ac:picMk id="9" creationId="{19E362BA-8DAF-409C-B100-0F89AD307B6B}"/>
          </ac:picMkLst>
        </pc:picChg>
      </pc:sldChg>
      <pc:sldChg chg="addSp delSp modSp mod">
        <pc:chgData name="Quantrice Smith" userId="1c050ffd6c225097" providerId="LiveId" clId="{01E5DDAC-1D6F-48F7-9390-EF7558F9BDDF}" dt="2021-11-22T02:04:38.828" v="3662"/>
        <pc:sldMkLst>
          <pc:docMk/>
          <pc:sldMk cId="107642839" sldId="258"/>
        </pc:sldMkLst>
        <pc:spChg chg="mod">
          <ac:chgData name="Quantrice Smith" userId="1c050ffd6c225097" providerId="LiveId" clId="{01E5DDAC-1D6F-48F7-9390-EF7558F9BDDF}" dt="2021-11-21T16:21:32.866" v="764" actId="20577"/>
          <ac:spMkLst>
            <pc:docMk/>
            <pc:sldMk cId="107642839" sldId="258"/>
            <ac:spMk id="4" creationId="{4DD79D8C-914E-4704-A137-BE77BA0337E5}"/>
          </ac:spMkLst>
        </pc:spChg>
        <pc:picChg chg="del">
          <ac:chgData name="Quantrice Smith" userId="1c050ffd6c225097" providerId="LiveId" clId="{01E5DDAC-1D6F-48F7-9390-EF7558F9BDDF}" dt="2021-11-22T02:04:38.828" v="3662"/>
          <ac:picMkLst>
            <pc:docMk/>
            <pc:sldMk cId="107642839" sldId="258"/>
            <ac:picMk id="5" creationId="{642ADE18-7F85-4EC8-9A61-D103471DB44A}"/>
          </ac:picMkLst>
        </pc:picChg>
        <pc:picChg chg="add mod">
          <ac:chgData name="Quantrice Smith" userId="1c050ffd6c225097" providerId="LiveId" clId="{01E5DDAC-1D6F-48F7-9390-EF7558F9BDDF}" dt="2021-11-22T02:04:38.828" v="3662"/>
          <ac:picMkLst>
            <pc:docMk/>
            <pc:sldMk cId="107642839" sldId="258"/>
            <ac:picMk id="6" creationId="{14342B98-852B-4D91-A995-81EBFFDBC5F3}"/>
          </ac:picMkLst>
        </pc:picChg>
      </pc:sldChg>
      <pc:sldChg chg="addSp delSp modSp mod">
        <pc:chgData name="Quantrice Smith" userId="1c050ffd6c225097" providerId="LiveId" clId="{01E5DDAC-1D6F-48F7-9390-EF7558F9BDDF}" dt="2021-11-22T02:05:53.571" v="3664"/>
        <pc:sldMkLst>
          <pc:docMk/>
          <pc:sldMk cId="1117760783" sldId="259"/>
        </pc:sldMkLst>
        <pc:spChg chg="mod">
          <ac:chgData name="Quantrice Smith" userId="1c050ffd6c225097" providerId="LiveId" clId="{01E5DDAC-1D6F-48F7-9390-EF7558F9BDDF}" dt="2021-11-21T16:23:34.443" v="983" actId="20577"/>
          <ac:spMkLst>
            <pc:docMk/>
            <pc:sldMk cId="1117760783" sldId="259"/>
            <ac:spMk id="4" creationId="{BA36DCD5-85FC-48D8-A8DC-A82AE814768B}"/>
          </ac:spMkLst>
        </pc:spChg>
        <pc:picChg chg="add del mod">
          <ac:chgData name="Quantrice Smith" userId="1c050ffd6c225097" providerId="LiveId" clId="{01E5DDAC-1D6F-48F7-9390-EF7558F9BDDF}" dt="2021-11-22T02:05:53.571" v="3664"/>
          <ac:picMkLst>
            <pc:docMk/>
            <pc:sldMk cId="1117760783" sldId="259"/>
            <ac:picMk id="5" creationId="{848C1931-F8DF-474A-B21A-6D44AF1875DF}"/>
          </ac:picMkLst>
        </pc:picChg>
        <pc:picChg chg="del">
          <ac:chgData name="Quantrice Smith" userId="1c050ffd6c225097" providerId="LiveId" clId="{01E5DDAC-1D6F-48F7-9390-EF7558F9BDDF}" dt="2021-11-22T02:05:01.580" v="3663"/>
          <ac:picMkLst>
            <pc:docMk/>
            <pc:sldMk cId="1117760783" sldId="259"/>
            <ac:picMk id="6" creationId="{ADD32142-C28D-4BD0-8368-1DBE9D2994BE}"/>
          </ac:picMkLst>
        </pc:picChg>
        <pc:picChg chg="add mod">
          <ac:chgData name="Quantrice Smith" userId="1c050ffd6c225097" providerId="LiveId" clId="{01E5DDAC-1D6F-48F7-9390-EF7558F9BDDF}" dt="2021-11-22T02:05:53.571" v="3664"/>
          <ac:picMkLst>
            <pc:docMk/>
            <pc:sldMk cId="1117760783" sldId="259"/>
            <ac:picMk id="7" creationId="{7C07275B-FC72-4C2C-AC52-4EB3DBEFA400}"/>
          </ac:picMkLst>
        </pc:picChg>
      </pc:sldChg>
      <pc:sldChg chg="addSp delSp modSp mod">
        <pc:chgData name="Quantrice Smith" userId="1c050ffd6c225097" providerId="LiveId" clId="{01E5DDAC-1D6F-48F7-9390-EF7558F9BDDF}" dt="2021-11-22T02:08:23.704" v="3695"/>
        <pc:sldMkLst>
          <pc:docMk/>
          <pc:sldMk cId="2492806911" sldId="260"/>
        </pc:sldMkLst>
        <pc:spChg chg="mod">
          <ac:chgData name="Quantrice Smith" userId="1c050ffd6c225097" providerId="LiveId" clId="{01E5DDAC-1D6F-48F7-9390-EF7558F9BDDF}" dt="2021-11-21T16:27:38.424" v="1516" actId="27636"/>
          <ac:spMkLst>
            <pc:docMk/>
            <pc:sldMk cId="2492806911" sldId="260"/>
            <ac:spMk id="3" creationId="{B07B3424-14B0-4733-8E3E-2C9FF5A5CC07}"/>
          </ac:spMkLst>
        </pc:spChg>
        <pc:spChg chg="mod">
          <ac:chgData name="Quantrice Smith" userId="1c050ffd6c225097" providerId="LiveId" clId="{01E5DDAC-1D6F-48F7-9390-EF7558F9BDDF}" dt="2021-11-22T02:06:54.548" v="3693" actId="20577"/>
          <ac:spMkLst>
            <pc:docMk/>
            <pc:sldMk cId="2492806911" sldId="260"/>
            <ac:spMk id="4" creationId="{CF717D41-E951-4B1E-A4B8-91D91B9386DE}"/>
          </ac:spMkLst>
        </pc:spChg>
        <pc:picChg chg="del">
          <ac:chgData name="Quantrice Smith" userId="1c050ffd6c225097" providerId="LiveId" clId="{01E5DDAC-1D6F-48F7-9390-EF7558F9BDDF}" dt="2021-11-22T02:06:17.461" v="3665"/>
          <ac:picMkLst>
            <pc:docMk/>
            <pc:sldMk cId="2492806911" sldId="260"/>
            <ac:picMk id="5" creationId="{4DCD7509-C12C-4441-B8C7-6CB2B9C594A9}"/>
          </ac:picMkLst>
        </pc:picChg>
        <pc:picChg chg="add del mod">
          <ac:chgData name="Quantrice Smith" userId="1c050ffd6c225097" providerId="LiveId" clId="{01E5DDAC-1D6F-48F7-9390-EF7558F9BDDF}" dt="2021-11-22T02:06:40.169" v="3666"/>
          <ac:picMkLst>
            <pc:docMk/>
            <pc:sldMk cId="2492806911" sldId="260"/>
            <ac:picMk id="6" creationId="{F297E0A3-16B4-4646-8129-5ED9D81CC14D}"/>
          </ac:picMkLst>
        </pc:picChg>
        <pc:picChg chg="add del mod">
          <ac:chgData name="Quantrice Smith" userId="1c050ffd6c225097" providerId="LiveId" clId="{01E5DDAC-1D6F-48F7-9390-EF7558F9BDDF}" dt="2021-11-22T02:07:31.782" v="3694"/>
          <ac:picMkLst>
            <pc:docMk/>
            <pc:sldMk cId="2492806911" sldId="260"/>
            <ac:picMk id="7" creationId="{4DDDF5AB-7A75-4383-9643-4B6D8C4DA703}"/>
          </ac:picMkLst>
        </pc:picChg>
        <pc:picChg chg="add del mod">
          <ac:chgData name="Quantrice Smith" userId="1c050ffd6c225097" providerId="LiveId" clId="{01E5DDAC-1D6F-48F7-9390-EF7558F9BDDF}" dt="2021-11-22T02:08:23.704" v="3695"/>
          <ac:picMkLst>
            <pc:docMk/>
            <pc:sldMk cId="2492806911" sldId="260"/>
            <ac:picMk id="8" creationId="{F55A06F2-3BBB-4F03-B593-5C5132913F97}"/>
          </ac:picMkLst>
        </pc:picChg>
        <pc:picChg chg="add mod">
          <ac:chgData name="Quantrice Smith" userId="1c050ffd6c225097" providerId="LiveId" clId="{01E5DDAC-1D6F-48F7-9390-EF7558F9BDDF}" dt="2021-11-22T02:08:23.704" v="3695"/>
          <ac:picMkLst>
            <pc:docMk/>
            <pc:sldMk cId="2492806911" sldId="260"/>
            <ac:picMk id="9" creationId="{283E4D2E-3562-4F29-BCA4-F87452D9BB32}"/>
          </ac:picMkLst>
        </pc:picChg>
      </pc:sldChg>
      <pc:sldChg chg="modSp mod">
        <pc:chgData name="Quantrice Smith" userId="1c050ffd6c225097" providerId="LiveId" clId="{01E5DDAC-1D6F-48F7-9390-EF7558F9BDDF}" dt="2021-12-12T22:54:51.553" v="11642" actId="20577"/>
        <pc:sldMkLst>
          <pc:docMk/>
          <pc:sldMk cId="2312057260" sldId="261"/>
        </pc:sldMkLst>
        <pc:spChg chg="mod">
          <ac:chgData name="Quantrice Smith" userId="1c050ffd6c225097" providerId="LiveId" clId="{01E5DDAC-1D6F-48F7-9390-EF7558F9BDDF}" dt="2021-12-12T22:54:51.553" v="11642" actId="20577"/>
          <ac:spMkLst>
            <pc:docMk/>
            <pc:sldMk cId="2312057260" sldId="261"/>
            <ac:spMk id="3" creationId="{21EA2553-9A3D-4272-88C0-C30DF4883C22}"/>
          </ac:spMkLst>
        </pc:spChg>
      </pc:sldChg>
      <pc:sldChg chg="addSp modSp new mod">
        <pc:chgData name="Quantrice Smith" userId="1c050ffd6c225097" providerId="LiveId" clId="{01E5DDAC-1D6F-48F7-9390-EF7558F9BDDF}" dt="2021-11-22T02:09:18.299" v="3696"/>
        <pc:sldMkLst>
          <pc:docMk/>
          <pc:sldMk cId="3321743645" sldId="262"/>
        </pc:sldMkLst>
        <pc:spChg chg="mod">
          <ac:chgData name="Quantrice Smith" userId="1c050ffd6c225097" providerId="LiveId" clId="{01E5DDAC-1D6F-48F7-9390-EF7558F9BDDF}" dt="2021-11-21T16:28:45.175" v="1605" actId="20577"/>
          <ac:spMkLst>
            <pc:docMk/>
            <pc:sldMk cId="3321743645" sldId="262"/>
            <ac:spMk id="2" creationId="{DA1043CB-67AC-4C26-B44C-4B15B6C14958}"/>
          </ac:spMkLst>
        </pc:spChg>
        <pc:spChg chg="mod">
          <ac:chgData name="Quantrice Smith" userId="1c050ffd6c225097" providerId="LiveId" clId="{01E5DDAC-1D6F-48F7-9390-EF7558F9BDDF}" dt="2021-11-21T16:39:37.175" v="2159" actId="313"/>
          <ac:spMkLst>
            <pc:docMk/>
            <pc:sldMk cId="3321743645" sldId="262"/>
            <ac:spMk id="3" creationId="{072EAB02-86E7-47F3-8244-9FD3F6DB2D2E}"/>
          </ac:spMkLst>
        </pc:spChg>
        <pc:spChg chg="mod">
          <ac:chgData name="Quantrice Smith" userId="1c050ffd6c225097" providerId="LiveId" clId="{01E5DDAC-1D6F-48F7-9390-EF7558F9BDDF}" dt="2021-11-21T16:41:51.295" v="2388" actId="20577"/>
          <ac:spMkLst>
            <pc:docMk/>
            <pc:sldMk cId="3321743645" sldId="262"/>
            <ac:spMk id="4" creationId="{05F623BB-92DA-4909-9814-7DC7F7A37305}"/>
          </ac:spMkLst>
        </pc:spChg>
        <pc:picChg chg="add mod">
          <ac:chgData name="Quantrice Smith" userId="1c050ffd6c225097" providerId="LiveId" clId="{01E5DDAC-1D6F-48F7-9390-EF7558F9BDDF}" dt="2021-11-22T02:09:18.299" v="3696"/>
          <ac:picMkLst>
            <pc:docMk/>
            <pc:sldMk cId="3321743645" sldId="262"/>
            <ac:picMk id="5" creationId="{8364801E-3705-48F1-BEB4-B45685D94CA6}"/>
          </ac:picMkLst>
        </pc:picChg>
      </pc:sldChg>
      <pc:sldChg chg="addSp delSp modSp new mod modClrScheme chgLayout">
        <pc:chgData name="Quantrice Smith" userId="1c050ffd6c225097" providerId="LiveId" clId="{01E5DDAC-1D6F-48F7-9390-EF7558F9BDDF}" dt="2021-11-22T02:09:51.749" v="3697"/>
        <pc:sldMkLst>
          <pc:docMk/>
          <pc:sldMk cId="2259224734" sldId="263"/>
        </pc:sldMkLst>
        <pc:spChg chg="mod ord">
          <ac:chgData name="Quantrice Smith" userId="1c050ffd6c225097" providerId="LiveId" clId="{01E5DDAC-1D6F-48F7-9390-EF7558F9BDDF}" dt="2021-11-21T16:46:54.750" v="2497" actId="27636"/>
          <ac:spMkLst>
            <pc:docMk/>
            <pc:sldMk cId="2259224734" sldId="263"/>
            <ac:spMk id="2" creationId="{CFC3508C-55E8-4187-94E4-F97EA0FBFD64}"/>
          </ac:spMkLst>
        </pc:spChg>
        <pc:spChg chg="del mod ord">
          <ac:chgData name="Quantrice Smith" userId="1c050ffd6c225097" providerId="LiveId" clId="{01E5DDAC-1D6F-48F7-9390-EF7558F9BDDF}" dt="2021-11-21T16:47:05.358" v="2498" actId="21"/>
          <ac:spMkLst>
            <pc:docMk/>
            <pc:sldMk cId="2259224734" sldId="263"/>
            <ac:spMk id="3" creationId="{034AEA2D-81C1-40A8-AF1D-913DC6A39E7E}"/>
          </ac:spMkLst>
        </pc:spChg>
        <pc:spChg chg="mod ord">
          <ac:chgData name="Quantrice Smith" userId="1c050ffd6c225097" providerId="LiveId" clId="{01E5DDAC-1D6F-48F7-9390-EF7558F9BDDF}" dt="2021-11-21T16:54:34.413" v="3262" actId="20577"/>
          <ac:spMkLst>
            <pc:docMk/>
            <pc:sldMk cId="2259224734" sldId="263"/>
            <ac:spMk id="4" creationId="{48A1AECB-FDAD-4CD8-8FB1-5140EC27E29A}"/>
          </ac:spMkLst>
        </pc:spChg>
        <pc:picChg chg="add mod">
          <ac:chgData name="Quantrice Smith" userId="1c050ffd6c225097" providerId="LiveId" clId="{01E5DDAC-1D6F-48F7-9390-EF7558F9BDDF}" dt="2021-11-22T02:09:51.749" v="3697"/>
          <ac:picMkLst>
            <pc:docMk/>
            <pc:sldMk cId="2259224734" sldId="263"/>
            <ac:picMk id="3" creationId="{09422D82-976B-4C11-863E-B383C689D704}"/>
          </ac:picMkLst>
        </pc:picChg>
      </pc:sldChg>
      <pc:sldChg chg="addSp delSp modSp new mod modClrScheme chgLayout">
        <pc:chgData name="Quantrice Smith" userId="1c050ffd6c225097" providerId="LiveId" clId="{01E5DDAC-1D6F-48F7-9390-EF7558F9BDDF}" dt="2021-11-29T02:36:26.382" v="6118"/>
        <pc:sldMkLst>
          <pc:docMk/>
          <pc:sldMk cId="222990662" sldId="264"/>
        </pc:sldMkLst>
        <pc:spChg chg="del mod ord">
          <ac:chgData name="Quantrice Smith" userId="1c050ffd6c225097" providerId="LiveId" clId="{01E5DDAC-1D6F-48F7-9390-EF7558F9BDDF}" dt="2021-11-27T16:34:20.727" v="3699" actId="700"/>
          <ac:spMkLst>
            <pc:docMk/>
            <pc:sldMk cId="222990662" sldId="264"/>
            <ac:spMk id="2" creationId="{84458F69-19EB-4BB5-AA36-6F1A625AEA52}"/>
          </ac:spMkLst>
        </pc:spChg>
        <pc:spChg chg="del mod ord">
          <ac:chgData name="Quantrice Smith" userId="1c050ffd6c225097" providerId="LiveId" clId="{01E5DDAC-1D6F-48F7-9390-EF7558F9BDDF}" dt="2021-11-27T16:34:20.727" v="3699" actId="700"/>
          <ac:spMkLst>
            <pc:docMk/>
            <pc:sldMk cId="222990662" sldId="264"/>
            <ac:spMk id="3" creationId="{5379439C-12E2-4AB8-8314-602E2B5700DE}"/>
          </ac:spMkLst>
        </pc:spChg>
        <pc:spChg chg="add mod ord">
          <ac:chgData name="Quantrice Smith" userId="1c050ffd6c225097" providerId="LiveId" clId="{01E5DDAC-1D6F-48F7-9390-EF7558F9BDDF}" dt="2021-11-27T16:34:31.062" v="3728" actId="20577"/>
          <ac:spMkLst>
            <pc:docMk/>
            <pc:sldMk cId="222990662" sldId="264"/>
            <ac:spMk id="4" creationId="{1CDBF650-E680-46B7-8C01-59871F81F2C4}"/>
          </ac:spMkLst>
        </pc:spChg>
        <pc:spChg chg="add mod ord">
          <ac:chgData name="Quantrice Smith" userId="1c050ffd6c225097" providerId="LiveId" clId="{01E5DDAC-1D6F-48F7-9390-EF7558F9BDDF}" dt="2021-11-27T16:46:25.030" v="4165" actId="113"/>
          <ac:spMkLst>
            <pc:docMk/>
            <pc:sldMk cId="222990662" sldId="264"/>
            <ac:spMk id="5" creationId="{407E826C-846D-4FA6-BD70-D27BD5F3D0A5}"/>
          </ac:spMkLst>
        </pc:spChg>
        <pc:spChg chg="add mod ord">
          <ac:chgData name="Quantrice Smith" userId="1c050ffd6c225097" providerId="LiveId" clId="{01E5DDAC-1D6F-48F7-9390-EF7558F9BDDF}" dt="2021-11-27T21:09:41.437" v="4545" actId="313"/>
          <ac:spMkLst>
            <pc:docMk/>
            <pc:sldMk cId="222990662" sldId="264"/>
            <ac:spMk id="6" creationId="{8349FE07-3DDC-4EB5-9919-4085AE097B3C}"/>
          </ac:spMkLst>
        </pc:spChg>
        <pc:picChg chg="add mod">
          <ac:chgData name="Quantrice Smith" userId="1c050ffd6c225097" providerId="LiveId" clId="{01E5DDAC-1D6F-48F7-9390-EF7558F9BDDF}" dt="2021-11-29T02:36:26.382" v="6118"/>
          <ac:picMkLst>
            <pc:docMk/>
            <pc:sldMk cId="222990662" sldId="264"/>
            <ac:picMk id="2" creationId="{51460118-413A-453D-871D-0359152AA4DE}"/>
          </ac:picMkLst>
        </pc:picChg>
      </pc:sldChg>
      <pc:sldChg chg="addSp modSp new mod">
        <pc:chgData name="Quantrice Smith" userId="1c050ffd6c225097" providerId="LiveId" clId="{01E5DDAC-1D6F-48F7-9390-EF7558F9BDDF}" dt="2021-12-05T22:42:12.543" v="6928" actId="27636"/>
        <pc:sldMkLst>
          <pc:docMk/>
          <pc:sldMk cId="881000259" sldId="265"/>
        </pc:sldMkLst>
        <pc:spChg chg="mod">
          <ac:chgData name="Quantrice Smith" userId="1c050ffd6c225097" providerId="LiveId" clId="{01E5DDAC-1D6F-48F7-9390-EF7558F9BDDF}" dt="2021-11-27T21:10:15.472" v="4590" actId="20577"/>
          <ac:spMkLst>
            <pc:docMk/>
            <pc:sldMk cId="881000259" sldId="265"/>
            <ac:spMk id="2" creationId="{2693A8CF-D634-4B65-9D23-231CF1F84B64}"/>
          </ac:spMkLst>
        </pc:spChg>
        <pc:spChg chg="mod">
          <ac:chgData name="Quantrice Smith" userId="1c050ffd6c225097" providerId="LiveId" clId="{01E5DDAC-1D6F-48F7-9390-EF7558F9BDDF}" dt="2021-12-05T22:42:12.527" v="6927" actId="27636"/>
          <ac:spMkLst>
            <pc:docMk/>
            <pc:sldMk cId="881000259" sldId="265"/>
            <ac:spMk id="3" creationId="{FFBC7A69-1D65-462C-A076-DE4F71A05B19}"/>
          </ac:spMkLst>
        </pc:spChg>
        <pc:spChg chg="mod">
          <ac:chgData name="Quantrice Smith" userId="1c050ffd6c225097" providerId="LiveId" clId="{01E5DDAC-1D6F-48F7-9390-EF7558F9BDDF}" dt="2021-12-05T22:42:12.543" v="6928" actId="27636"/>
          <ac:spMkLst>
            <pc:docMk/>
            <pc:sldMk cId="881000259" sldId="265"/>
            <ac:spMk id="4" creationId="{D844CB64-D93F-4C7F-A58F-934F0B618276}"/>
          </ac:spMkLst>
        </pc:spChg>
        <pc:picChg chg="add mod">
          <ac:chgData name="Quantrice Smith" userId="1c050ffd6c225097" providerId="LiveId" clId="{01E5DDAC-1D6F-48F7-9390-EF7558F9BDDF}" dt="2021-11-29T02:37:40.012" v="6120"/>
          <ac:picMkLst>
            <pc:docMk/>
            <pc:sldMk cId="881000259" sldId="265"/>
            <ac:picMk id="5" creationId="{1891A9EE-FEC2-4D3E-9264-D59E1562200D}"/>
          </ac:picMkLst>
        </pc:picChg>
      </pc:sldChg>
      <pc:sldChg chg="addSp modSp new mod">
        <pc:chgData name="Quantrice Smith" userId="1c050ffd6c225097" providerId="LiveId" clId="{01E5DDAC-1D6F-48F7-9390-EF7558F9BDDF}" dt="2021-11-29T02:39:04.320" v="6123" actId="20577"/>
        <pc:sldMkLst>
          <pc:docMk/>
          <pc:sldMk cId="2556454381" sldId="266"/>
        </pc:sldMkLst>
        <pc:spChg chg="mod">
          <ac:chgData name="Quantrice Smith" userId="1c050ffd6c225097" providerId="LiveId" clId="{01E5DDAC-1D6F-48F7-9390-EF7558F9BDDF}" dt="2021-11-27T21:22:47.879" v="5293" actId="20577"/>
          <ac:spMkLst>
            <pc:docMk/>
            <pc:sldMk cId="2556454381" sldId="266"/>
            <ac:spMk id="2" creationId="{EE0489BA-8E97-42A6-B605-CCCC0863CAFE}"/>
          </ac:spMkLst>
        </pc:spChg>
        <pc:spChg chg="mod">
          <ac:chgData name="Quantrice Smith" userId="1c050ffd6c225097" providerId="LiveId" clId="{01E5DDAC-1D6F-48F7-9390-EF7558F9BDDF}" dt="2021-11-29T02:39:04.320" v="6123" actId="20577"/>
          <ac:spMkLst>
            <pc:docMk/>
            <pc:sldMk cId="2556454381" sldId="266"/>
            <ac:spMk id="3" creationId="{51776DAB-309E-45A8-9C64-4EF8B1DA33DF}"/>
          </ac:spMkLst>
        </pc:spChg>
        <pc:picChg chg="add mod">
          <ac:chgData name="Quantrice Smith" userId="1c050ffd6c225097" providerId="LiveId" clId="{01E5DDAC-1D6F-48F7-9390-EF7558F9BDDF}" dt="2021-11-29T02:38:40.877" v="6121"/>
          <ac:picMkLst>
            <pc:docMk/>
            <pc:sldMk cId="2556454381" sldId="266"/>
            <ac:picMk id="4" creationId="{FC7AC837-8F02-40EC-9640-B796CCD7C97F}"/>
          </ac:picMkLst>
        </pc:picChg>
      </pc:sldChg>
      <pc:sldChg chg="addSp delSp modSp new del mod modClrScheme chgLayout">
        <pc:chgData name="Quantrice Smith" userId="1c050ffd6c225097" providerId="LiveId" clId="{01E5DDAC-1D6F-48F7-9390-EF7558F9BDDF}" dt="2021-12-05T22:57:55.344" v="7012" actId="2696"/>
        <pc:sldMkLst>
          <pc:docMk/>
          <pc:sldMk cId="874970483" sldId="267"/>
        </pc:sldMkLst>
        <pc:spChg chg="del mod ord">
          <ac:chgData name="Quantrice Smith" userId="1c050ffd6c225097" providerId="LiveId" clId="{01E5DDAC-1D6F-48F7-9390-EF7558F9BDDF}" dt="2021-12-05T22:42:24.239" v="6930" actId="700"/>
          <ac:spMkLst>
            <pc:docMk/>
            <pc:sldMk cId="874970483" sldId="267"/>
            <ac:spMk id="2" creationId="{F4C947A4-A117-44BE-AA47-B7568900D467}"/>
          </ac:spMkLst>
        </pc:spChg>
        <pc:spChg chg="del mod ord">
          <ac:chgData name="Quantrice Smith" userId="1c050ffd6c225097" providerId="LiveId" clId="{01E5DDAC-1D6F-48F7-9390-EF7558F9BDDF}" dt="2021-12-05T22:42:24.239" v="6930" actId="700"/>
          <ac:spMkLst>
            <pc:docMk/>
            <pc:sldMk cId="874970483" sldId="267"/>
            <ac:spMk id="3" creationId="{937F21A6-5A49-4A1B-8CCD-EEAB4D060753}"/>
          </ac:spMkLst>
        </pc:spChg>
        <pc:spChg chg="add mod ord">
          <ac:chgData name="Quantrice Smith" userId="1c050ffd6c225097" providerId="LiveId" clId="{01E5DDAC-1D6F-48F7-9390-EF7558F9BDDF}" dt="2021-12-05T22:57:29.366" v="7010" actId="700"/>
          <ac:spMkLst>
            <pc:docMk/>
            <pc:sldMk cId="874970483" sldId="267"/>
            <ac:spMk id="4" creationId="{0ACF4B0E-B519-4996-90EB-7390C84CBA4E}"/>
          </ac:spMkLst>
        </pc:spChg>
        <pc:spChg chg="add del mod ord">
          <ac:chgData name="Quantrice Smith" userId="1c050ffd6c225097" providerId="LiveId" clId="{01E5DDAC-1D6F-48F7-9390-EF7558F9BDDF}" dt="2021-12-05T22:57:40.158" v="7011" actId="21"/>
          <ac:spMkLst>
            <pc:docMk/>
            <pc:sldMk cId="874970483" sldId="267"/>
            <ac:spMk id="5" creationId="{4F831599-7818-4945-A0B7-B1AAD96689E5}"/>
          </ac:spMkLst>
        </pc:spChg>
        <pc:spChg chg="add mod ord">
          <ac:chgData name="Quantrice Smith" userId="1c050ffd6c225097" providerId="LiveId" clId="{01E5DDAC-1D6F-48F7-9390-EF7558F9BDDF}" dt="2021-12-05T22:57:29.366" v="7010" actId="700"/>
          <ac:spMkLst>
            <pc:docMk/>
            <pc:sldMk cId="874970483" sldId="267"/>
            <ac:spMk id="6" creationId="{D6482832-EDB7-4E46-B8AF-86BE4EFF20DB}"/>
          </ac:spMkLst>
        </pc:spChg>
      </pc:sldChg>
      <pc:sldChg chg="addSp modSp new mod">
        <pc:chgData name="Quantrice Smith" userId="1c050ffd6c225097" providerId="LiveId" clId="{01E5DDAC-1D6F-48F7-9390-EF7558F9BDDF}" dt="2021-12-06T03:27:21.329" v="10668"/>
        <pc:sldMkLst>
          <pc:docMk/>
          <pc:sldMk cId="2507367309" sldId="267"/>
        </pc:sldMkLst>
        <pc:spChg chg="mod">
          <ac:chgData name="Quantrice Smith" userId="1c050ffd6c225097" providerId="LiveId" clId="{01E5DDAC-1D6F-48F7-9390-EF7558F9BDDF}" dt="2021-12-05T22:58:04.051" v="7026" actId="20577"/>
          <ac:spMkLst>
            <pc:docMk/>
            <pc:sldMk cId="2507367309" sldId="267"/>
            <ac:spMk id="2" creationId="{E0CF8381-432D-4B6C-9CB0-250FBCB9D3DC}"/>
          </ac:spMkLst>
        </pc:spChg>
        <pc:spChg chg="mod">
          <ac:chgData name="Quantrice Smith" userId="1c050ffd6c225097" providerId="LiveId" clId="{01E5DDAC-1D6F-48F7-9390-EF7558F9BDDF}" dt="2021-12-05T23:19:29.163" v="9543" actId="113"/>
          <ac:spMkLst>
            <pc:docMk/>
            <pc:sldMk cId="2507367309" sldId="267"/>
            <ac:spMk id="3" creationId="{887E7705-B7B9-4333-B1D2-EDDA28B1E896}"/>
          </ac:spMkLst>
        </pc:spChg>
        <pc:picChg chg="add mod">
          <ac:chgData name="Quantrice Smith" userId="1c050ffd6c225097" providerId="LiveId" clId="{01E5DDAC-1D6F-48F7-9390-EF7558F9BDDF}" dt="2021-12-06T03:27:21.329" v="10668"/>
          <ac:picMkLst>
            <pc:docMk/>
            <pc:sldMk cId="2507367309" sldId="267"/>
            <ac:picMk id="4" creationId="{4E9D3936-40C7-4BD7-8E44-AD1D6CB6F277}"/>
          </ac:picMkLst>
        </pc:picChg>
      </pc:sldChg>
      <pc:sldChg chg="addSp modSp new mod">
        <pc:chgData name="Quantrice Smith" userId="1c050ffd6c225097" providerId="LiveId" clId="{01E5DDAC-1D6F-48F7-9390-EF7558F9BDDF}" dt="2021-12-06T03:29:44.395" v="10669"/>
        <pc:sldMkLst>
          <pc:docMk/>
          <pc:sldMk cId="3327786643" sldId="268"/>
        </pc:sldMkLst>
        <pc:spChg chg="mod">
          <ac:chgData name="Quantrice Smith" userId="1c050ffd6c225097" providerId="LiveId" clId="{01E5DDAC-1D6F-48F7-9390-EF7558F9BDDF}" dt="2021-12-05T23:19:50.589" v="9558" actId="5793"/>
          <ac:spMkLst>
            <pc:docMk/>
            <pc:sldMk cId="3327786643" sldId="268"/>
            <ac:spMk id="2" creationId="{DF415154-8205-41BE-A402-DE9CEF38F0BA}"/>
          </ac:spMkLst>
        </pc:spChg>
        <pc:spChg chg="mod">
          <ac:chgData name="Quantrice Smith" userId="1c050ffd6c225097" providerId="LiveId" clId="{01E5DDAC-1D6F-48F7-9390-EF7558F9BDDF}" dt="2021-12-06T02:16:36.370" v="10667" actId="12"/>
          <ac:spMkLst>
            <pc:docMk/>
            <pc:sldMk cId="3327786643" sldId="268"/>
            <ac:spMk id="3" creationId="{CA85DDF1-D76F-408D-8084-0E581BCC1C42}"/>
          </ac:spMkLst>
        </pc:spChg>
        <pc:picChg chg="add mod">
          <ac:chgData name="Quantrice Smith" userId="1c050ffd6c225097" providerId="LiveId" clId="{01E5DDAC-1D6F-48F7-9390-EF7558F9BDDF}" dt="2021-12-06T03:29:44.395" v="10669"/>
          <ac:picMkLst>
            <pc:docMk/>
            <pc:sldMk cId="3327786643" sldId="268"/>
            <ac:picMk id="4" creationId="{D00A9B8A-BAFF-45E1-BEF0-A3E5AFFFAB2C}"/>
          </ac:picMkLst>
        </pc:picChg>
      </pc:sldChg>
      <pc:sldChg chg="addSp modSp new mod">
        <pc:chgData name="Quantrice Smith" userId="1c050ffd6c225097" providerId="LiveId" clId="{01E5DDAC-1D6F-48F7-9390-EF7558F9BDDF}" dt="2021-12-13T03:04:45.668" v="11825"/>
        <pc:sldMkLst>
          <pc:docMk/>
          <pc:sldMk cId="1454783965" sldId="269"/>
        </pc:sldMkLst>
        <pc:spChg chg="mod">
          <ac:chgData name="Quantrice Smith" userId="1c050ffd6c225097" providerId="LiveId" clId="{01E5DDAC-1D6F-48F7-9390-EF7558F9BDDF}" dt="2021-12-12T22:38:23.029" v="10695" actId="20577"/>
          <ac:spMkLst>
            <pc:docMk/>
            <pc:sldMk cId="1454783965" sldId="269"/>
            <ac:spMk id="2" creationId="{B2E33965-DC57-47BE-BB57-807EB7D536CC}"/>
          </ac:spMkLst>
        </pc:spChg>
        <pc:spChg chg="mod">
          <ac:chgData name="Quantrice Smith" userId="1c050ffd6c225097" providerId="LiveId" clId="{01E5DDAC-1D6F-48F7-9390-EF7558F9BDDF}" dt="2021-12-12T22:55:42.542" v="11679" actId="20577"/>
          <ac:spMkLst>
            <pc:docMk/>
            <pc:sldMk cId="1454783965" sldId="269"/>
            <ac:spMk id="3" creationId="{A1040D5D-AFA1-40BE-BD3B-B81E3BCFEBB0}"/>
          </ac:spMkLst>
        </pc:spChg>
        <pc:picChg chg="add mod">
          <ac:chgData name="Quantrice Smith" userId="1c050ffd6c225097" providerId="LiveId" clId="{01E5DDAC-1D6F-48F7-9390-EF7558F9BDDF}" dt="2021-12-13T03:04:45.668" v="11825"/>
          <ac:picMkLst>
            <pc:docMk/>
            <pc:sldMk cId="1454783965" sldId="269"/>
            <ac:picMk id="4" creationId="{65792BA7-5D01-47D2-BE1E-A2FFEB5382E1}"/>
          </ac:picMkLst>
        </pc:picChg>
      </pc:sldChg>
      <pc:sldChg chg="addSp modSp new mod">
        <pc:chgData name="Quantrice Smith" userId="1c050ffd6c225097" providerId="LiveId" clId="{01E5DDAC-1D6F-48F7-9390-EF7558F9BDDF}" dt="2021-12-18T20:02:09.939" v="11835" actId="20577"/>
        <pc:sldMkLst>
          <pc:docMk/>
          <pc:sldMk cId="299627996" sldId="270"/>
        </pc:sldMkLst>
        <pc:spChg chg="mod">
          <ac:chgData name="Quantrice Smith" userId="1c050ffd6c225097" providerId="LiveId" clId="{01E5DDAC-1D6F-48F7-9390-EF7558F9BDDF}" dt="2021-12-12T23:19:59.034" v="11824" actId="313"/>
          <ac:spMkLst>
            <pc:docMk/>
            <pc:sldMk cId="299627996" sldId="270"/>
            <ac:spMk id="2" creationId="{3C89B26F-75B5-42AC-8615-9577EE1859E1}"/>
          </ac:spMkLst>
        </pc:spChg>
        <pc:spChg chg="mod">
          <ac:chgData name="Quantrice Smith" userId="1c050ffd6c225097" providerId="LiveId" clId="{01E5DDAC-1D6F-48F7-9390-EF7558F9BDDF}" dt="2021-12-18T20:02:09.939" v="11835" actId="20577"/>
          <ac:spMkLst>
            <pc:docMk/>
            <pc:sldMk cId="299627996" sldId="270"/>
            <ac:spMk id="3" creationId="{5189C8CF-6EF1-43E8-8051-5705916781BF}"/>
          </ac:spMkLst>
        </pc:spChg>
        <pc:picChg chg="add mod">
          <ac:chgData name="Quantrice Smith" userId="1c050ffd6c225097" providerId="LiveId" clId="{01E5DDAC-1D6F-48F7-9390-EF7558F9BDDF}" dt="2021-12-13T03:06:27.158" v="11826"/>
          <ac:picMkLst>
            <pc:docMk/>
            <pc:sldMk cId="299627996" sldId="270"/>
            <ac:picMk id="4" creationId="{66CD707E-A070-4337-84F5-08A359348BF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12/18/2021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997328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09969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12/18/2021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729723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12/18/2021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66731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12/18/2021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207509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12/18/2021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768465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12/18/2021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046728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12/18/2021</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82424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12/18/2021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2483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723941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86634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12/18/2021</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87331507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67" r:id="rId5"/>
    <p:sldLayoutId id="2147483662" r:id="rId6"/>
    <p:sldLayoutId id="2147483663" r:id="rId7"/>
    <p:sldLayoutId id="2147483664" r:id="rId8"/>
    <p:sldLayoutId id="2147483665" r:id="rId9"/>
    <p:sldLayoutId id="2147483666" r:id="rId10"/>
    <p:sldLayoutId id="2147483668" r:id="rId11"/>
  </p:sldLayoutIdLst>
  <p:hf sldNum="0" hdr="0" ftr="0" dt="0"/>
  <p:txStyles>
    <p:titleStyle>
      <a:lvl1pPr algn="l" defTabSz="914400" rtl="0" eaLnBrk="1" latinLnBrk="0" hangingPunct="1">
        <a:lnSpc>
          <a:spcPct val="90000"/>
        </a:lnSpc>
        <a:spcBef>
          <a:spcPct val="0"/>
        </a:spcBef>
        <a:buNone/>
        <a:defRPr lang="en-US" sz="48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hyperlink" Target="https://www.lexmed.com/" TargetMode="External"/><Relationship Id="rId7" Type="http://schemas.openxmlformats.org/officeDocument/2006/relationships/hyperlink" Target="https://www.sciencedaily.com/releases/2010/08/100817111831.htm" TargetMode="External"/><Relationship Id="rId2" Type="http://schemas.openxmlformats.org/officeDocument/2006/relationships/hyperlink" Target="https://www.aikenregional.com/about" TargetMode="External"/><Relationship Id="rId1" Type="http://schemas.openxmlformats.org/officeDocument/2006/relationships/slideLayout" Target="../slideLayouts/slideLayout2.xml"/><Relationship Id="rId6" Type="http://schemas.openxmlformats.org/officeDocument/2006/relationships/hyperlink" Target="https://www.lexmed.com/medical-services/extended-care" TargetMode="External"/><Relationship Id="rId5" Type="http://schemas.openxmlformats.org/officeDocument/2006/relationships/hyperlink" Target="https://serving-community.com/wp-content/uploads/2020/10/ARMC_Community_Profile_Brochure.pdf" TargetMode="External"/><Relationship Id="rId4" Type="http://schemas.openxmlformats.org/officeDocument/2006/relationships/hyperlink" Target="https://www.commonwealthfund.org/publications/maps-and-interactives/2021/feb/state-balance-billing-protec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643B7E8-B361-4A91-A7A5-07418CFCF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A74E93-DAA8-4661-8F23-0F48710EA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6269159" cy="5571072"/>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13" name="Rectangle 12">
            <a:extLst>
              <a:ext uri="{FF2B5EF4-FFF2-40B4-BE49-F238E27FC236}">
                <a16:creationId xmlns:a16="http://schemas.microsoft.com/office/drawing/2014/main" id="{FF212E38-C041-49D9-9236-29FF44B27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16" y="809244"/>
            <a:ext cx="5943600" cy="5239512"/>
          </a:xfrm>
          <a:prstGeom prst="rect">
            <a:avLst/>
          </a:prstGeom>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1FDA3E4D-3C44-4EA0-A083-BC3800FE5F33}"/>
              </a:ext>
            </a:extLst>
          </p:cNvPr>
          <p:cNvSpPr>
            <a:spLocks noGrp="1"/>
          </p:cNvSpPr>
          <p:nvPr>
            <p:ph type="ctrTitle"/>
          </p:nvPr>
        </p:nvSpPr>
        <p:spPr>
          <a:xfrm>
            <a:off x="1243632" y="1559768"/>
            <a:ext cx="5068568" cy="3135379"/>
          </a:xfrm>
        </p:spPr>
        <p:txBody>
          <a:bodyPr>
            <a:normAutofit fontScale="90000"/>
          </a:bodyPr>
          <a:lstStyle/>
          <a:p>
            <a:r>
              <a:rPr lang="en-US" sz="6000" dirty="0"/>
              <a:t>Hospital Business Set-Up &amp; Patient population</a:t>
            </a:r>
          </a:p>
        </p:txBody>
      </p:sp>
      <p:sp>
        <p:nvSpPr>
          <p:cNvPr id="3" name="Subtitle 2">
            <a:extLst>
              <a:ext uri="{FF2B5EF4-FFF2-40B4-BE49-F238E27FC236}">
                <a16:creationId xmlns:a16="http://schemas.microsoft.com/office/drawing/2014/main" id="{91AD01FE-B505-4FFD-9811-6CA6E6D1FAC1}"/>
              </a:ext>
            </a:extLst>
          </p:cNvPr>
          <p:cNvSpPr>
            <a:spLocks noGrp="1"/>
          </p:cNvSpPr>
          <p:nvPr>
            <p:ph type="subTitle" idx="1"/>
          </p:nvPr>
        </p:nvSpPr>
        <p:spPr>
          <a:xfrm>
            <a:off x="1243633" y="4708186"/>
            <a:ext cx="5354115" cy="1129906"/>
          </a:xfrm>
        </p:spPr>
        <p:txBody>
          <a:bodyPr>
            <a:normAutofit fontScale="85000" lnSpcReduction="10000"/>
          </a:bodyPr>
          <a:lstStyle/>
          <a:p>
            <a:r>
              <a:rPr lang="en-US" dirty="0"/>
              <a:t>By: Quantrice Smith</a:t>
            </a:r>
          </a:p>
          <a:p>
            <a:r>
              <a:rPr lang="en-US" dirty="0"/>
              <a:t>HTHS230: Funding Health &amp; Human Svc</a:t>
            </a:r>
          </a:p>
          <a:p>
            <a:r>
              <a:rPr lang="en-US" dirty="0"/>
              <a:t>T. Hall</a:t>
            </a:r>
          </a:p>
          <a:p>
            <a:r>
              <a:rPr lang="en-US" dirty="0"/>
              <a:t>Bryant &amp; Stratton College</a:t>
            </a:r>
          </a:p>
          <a:p>
            <a:r>
              <a:rPr lang="en-US"/>
              <a:t>12/18/2021</a:t>
            </a:r>
            <a:endParaRPr lang="en-US" dirty="0"/>
          </a:p>
        </p:txBody>
      </p:sp>
      <p:sp>
        <p:nvSpPr>
          <p:cNvPr id="15" name="Rectangle 14">
            <a:extLst>
              <a:ext uri="{FF2B5EF4-FFF2-40B4-BE49-F238E27FC236}">
                <a16:creationId xmlns:a16="http://schemas.microsoft.com/office/drawing/2014/main" id="{790391D1-AA86-467F-A77E-0606FCCCD2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7796"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4A430F17-C7B1-40FD-89FA-55002B663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32096"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EAAD29-514C-4272-AA97-D2DCEB35B6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3736"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080894D-F290-4DF4-82A7-905285A7E1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32096"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4" name="Picture 3" descr="Stethoscope">
            <a:extLst>
              <a:ext uri="{FF2B5EF4-FFF2-40B4-BE49-F238E27FC236}">
                <a16:creationId xmlns:a16="http://schemas.microsoft.com/office/drawing/2014/main" id="{2F11D059-94A5-4B49-9470-D108A45A0E2A}"/>
              </a:ext>
            </a:extLst>
          </p:cNvPr>
          <p:cNvPicPr>
            <a:picLocks noChangeAspect="1"/>
          </p:cNvPicPr>
          <p:nvPr/>
        </p:nvPicPr>
        <p:blipFill rotWithShape="1">
          <a:blip r:embed="rId5"/>
          <a:srcRect l="30201" r="24673" b="-1"/>
          <a:stretch/>
        </p:blipFill>
        <p:spPr>
          <a:xfrm>
            <a:off x="7555832" y="10"/>
            <a:ext cx="4636163" cy="6857990"/>
          </a:xfrm>
          <a:prstGeom prst="rect">
            <a:avLst/>
          </a:prstGeom>
        </p:spPr>
      </p:pic>
      <p:pic>
        <p:nvPicPr>
          <p:cNvPr id="6" name="Audio 5">
            <a:hlinkClick r:id="" action="ppaction://media"/>
            <a:extLst>
              <a:ext uri="{FF2B5EF4-FFF2-40B4-BE49-F238E27FC236}">
                <a16:creationId xmlns:a16="http://schemas.microsoft.com/office/drawing/2014/main" id="{19C8142C-5C20-4FDF-B52C-C33DAF2DFD6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068972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8451">
        <p15:prstTrans prst="fracture"/>
      </p:transition>
    </mc:Choice>
    <mc:Fallback xmlns="">
      <p:transition spd="slow" advTm="845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778EA7-4AA1-41F1-9BFC-4FF9B9CA208C}"/>
              </a:ext>
            </a:extLst>
          </p:cNvPr>
          <p:cNvSpPr>
            <a:spLocks noGrp="1"/>
          </p:cNvSpPr>
          <p:nvPr>
            <p:ph type="title"/>
          </p:nvPr>
        </p:nvSpPr>
        <p:spPr/>
        <p:txBody>
          <a:bodyPr>
            <a:normAutofit fontScale="90000"/>
          </a:bodyPr>
          <a:lstStyle/>
          <a:p>
            <a:r>
              <a:rPr lang="en-US" dirty="0"/>
              <a:t>Business structures &amp; characteristics </a:t>
            </a:r>
            <a:br>
              <a:rPr lang="en-US" dirty="0"/>
            </a:br>
            <a:r>
              <a:rPr lang="en-US" dirty="0"/>
              <a:t>South Carolina</a:t>
            </a:r>
          </a:p>
        </p:txBody>
      </p:sp>
      <p:sp>
        <p:nvSpPr>
          <p:cNvPr id="5" name="Content Placeholder 4">
            <a:extLst>
              <a:ext uri="{FF2B5EF4-FFF2-40B4-BE49-F238E27FC236}">
                <a16:creationId xmlns:a16="http://schemas.microsoft.com/office/drawing/2014/main" id="{750B1BA4-72C7-4EC8-AC2D-47092A896376}"/>
              </a:ext>
            </a:extLst>
          </p:cNvPr>
          <p:cNvSpPr>
            <a:spLocks noGrp="1"/>
          </p:cNvSpPr>
          <p:nvPr>
            <p:ph sz="half" idx="1"/>
          </p:nvPr>
        </p:nvSpPr>
        <p:spPr/>
        <p:txBody>
          <a:bodyPr>
            <a:normAutofit/>
          </a:bodyPr>
          <a:lstStyle/>
          <a:p>
            <a:pPr marL="0" indent="0">
              <a:buNone/>
            </a:pPr>
            <a:r>
              <a:rPr lang="en-US" dirty="0"/>
              <a:t>Aiken Regional Medical Center</a:t>
            </a:r>
          </a:p>
          <a:p>
            <a:pPr marL="0" indent="0">
              <a:buNone/>
            </a:pPr>
            <a:r>
              <a:rPr lang="en-US" dirty="0"/>
              <a:t>	Aiken, Sc</a:t>
            </a:r>
          </a:p>
          <a:p>
            <a:r>
              <a:rPr lang="en-US" dirty="0"/>
              <a:t>Non-profit organization</a:t>
            </a:r>
          </a:p>
          <a:p>
            <a:r>
              <a:rPr lang="en-US" dirty="0"/>
              <a:t>183 physicians, 1,167 hospital employees, 40 plus specialties</a:t>
            </a:r>
          </a:p>
          <a:p>
            <a:r>
              <a:rPr lang="en-US" dirty="0"/>
              <a:t>Receives more than 42,000 emergency room visits, performs nearly 9,000 surgeries and delivers over 1,100 babies each year</a:t>
            </a:r>
          </a:p>
          <a:p>
            <a:r>
              <a:rPr lang="en-US" dirty="0"/>
              <a:t>Has more than 1,200 skilled health care/support professionals, 200 multi-specialty physicians and 130 volunteers</a:t>
            </a:r>
          </a:p>
        </p:txBody>
      </p:sp>
      <p:sp>
        <p:nvSpPr>
          <p:cNvPr id="6" name="Content Placeholder 5">
            <a:extLst>
              <a:ext uri="{FF2B5EF4-FFF2-40B4-BE49-F238E27FC236}">
                <a16:creationId xmlns:a16="http://schemas.microsoft.com/office/drawing/2014/main" id="{B06CCC73-E717-4970-9A2E-5F5A09802823}"/>
              </a:ext>
            </a:extLst>
          </p:cNvPr>
          <p:cNvSpPr>
            <a:spLocks noGrp="1"/>
          </p:cNvSpPr>
          <p:nvPr>
            <p:ph sz="half" idx="2"/>
          </p:nvPr>
        </p:nvSpPr>
        <p:spPr/>
        <p:txBody>
          <a:bodyPr>
            <a:normAutofit/>
          </a:bodyPr>
          <a:lstStyle/>
          <a:p>
            <a:pPr marL="0" indent="0">
              <a:buNone/>
            </a:pPr>
            <a:r>
              <a:rPr lang="en-US" dirty="0"/>
              <a:t>Lexington Medical Center</a:t>
            </a:r>
          </a:p>
          <a:p>
            <a:pPr marL="0" indent="0">
              <a:buNone/>
            </a:pPr>
            <a:r>
              <a:rPr lang="en-US" dirty="0"/>
              <a:t>	West Columbia, SC</a:t>
            </a:r>
          </a:p>
          <a:p>
            <a:r>
              <a:rPr lang="en-US" dirty="0"/>
              <a:t>Non-profit organization</a:t>
            </a:r>
          </a:p>
          <a:p>
            <a:r>
              <a:rPr lang="en-US" dirty="0"/>
              <a:t>7,000 health care professionals</a:t>
            </a:r>
          </a:p>
          <a:p>
            <a:r>
              <a:rPr lang="en-US" dirty="0"/>
              <a:t>70 physician practices</a:t>
            </a:r>
          </a:p>
          <a:p>
            <a:r>
              <a:rPr lang="en-US" dirty="0"/>
              <a:t>Treats nearly 100,000 patients each year</a:t>
            </a:r>
          </a:p>
          <a:p>
            <a:r>
              <a:rPr lang="en-US" dirty="0"/>
              <a:t>Delivers more than 4,000 babies each year and performs more than 25,000 surgeries.</a:t>
            </a:r>
          </a:p>
        </p:txBody>
      </p:sp>
      <p:pic>
        <p:nvPicPr>
          <p:cNvPr id="7" name="Audio 6">
            <a:hlinkClick r:id="" action="ppaction://media"/>
            <a:extLst>
              <a:ext uri="{FF2B5EF4-FFF2-40B4-BE49-F238E27FC236}">
                <a16:creationId xmlns:a16="http://schemas.microsoft.com/office/drawing/2014/main" id="{156790DB-DC37-4D50-83DB-A53397A867F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24429100"/>
      </p:ext>
    </p:extLst>
  </p:cSld>
  <p:clrMapOvr>
    <a:masterClrMapping/>
  </p:clrMapOvr>
  <mc:AlternateContent xmlns:mc="http://schemas.openxmlformats.org/markup-compatibility/2006" xmlns:p14="http://schemas.microsoft.com/office/powerpoint/2010/main">
    <mc:Choice Requires="p14">
      <p:transition spd="slow" p14:dur="2000" advTm="50977"/>
    </mc:Choice>
    <mc:Fallback xmlns="">
      <p:transition spd="slow" advTm="50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3D6C7-41BD-480A-BB0D-EF5EE86AB744}"/>
              </a:ext>
            </a:extLst>
          </p:cNvPr>
          <p:cNvSpPr>
            <a:spLocks noGrp="1"/>
          </p:cNvSpPr>
          <p:nvPr>
            <p:ph type="title"/>
          </p:nvPr>
        </p:nvSpPr>
        <p:spPr/>
        <p:txBody>
          <a:bodyPr/>
          <a:lstStyle/>
          <a:p>
            <a:r>
              <a:rPr lang="en-US" dirty="0"/>
              <a:t>Legal and Regulation boundaries </a:t>
            </a:r>
          </a:p>
        </p:txBody>
      </p:sp>
      <p:sp>
        <p:nvSpPr>
          <p:cNvPr id="3" name="Content Placeholder 2">
            <a:extLst>
              <a:ext uri="{FF2B5EF4-FFF2-40B4-BE49-F238E27FC236}">
                <a16:creationId xmlns:a16="http://schemas.microsoft.com/office/drawing/2014/main" id="{1A48C034-981E-4D35-8EDB-20356B6F09B8}"/>
              </a:ext>
            </a:extLst>
          </p:cNvPr>
          <p:cNvSpPr>
            <a:spLocks noGrp="1"/>
          </p:cNvSpPr>
          <p:nvPr>
            <p:ph sz="half" idx="1"/>
          </p:nvPr>
        </p:nvSpPr>
        <p:spPr/>
        <p:txBody>
          <a:bodyPr/>
          <a:lstStyle/>
          <a:p>
            <a:pPr marL="0" indent="0">
              <a:buNone/>
            </a:pPr>
            <a:r>
              <a:rPr lang="en-US" b="1" dirty="0"/>
              <a:t>Aiken Regional Medical Center</a:t>
            </a:r>
            <a:endParaRPr lang="en-US" dirty="0"/>
          </a:p>
          <a:p>
            <a:r>
              <a:rPr lang="en-US" dirty="0"/>
              <a:t>Owned and operated by a subsidiary of one of the largest hospital companies in the nation, Universal Health Services, Inc. based in King of Prussia, PA.</a:t>
            </a:r>
          </a:p>
          <a:p>
            <a:r>
              <a:rPr lang="en-US" dirty="0"/>
              <a:t>Accredited by the State of South Carolina</a:t>
            </a:r>
          </a:p>
          <a:p>
            <a:endParaRPr lang="en-US" dirty="0"/>
          </a:p>
        </p:txBody>
      </p:sp>
      <p:sp>
        <p:nvSpPr>
          <p:cNvPr id="4" name="Content Placeholder 3">
            <a:extLst>
              <a:ext uri="{FF2B5EF4-FFF2-40B4-BE49-F238E27FC236}">
                <a16:creationId xmlns:a16="http://schemas.microsoft.com/office/drawing/2014/main" id="{4DD79D8C-914E-4704-A137-BE77BA0337E5}"/>
              </a:ext>
            </a:extLst>
          </p:cNvPr>
          <p:cNvSpPr>
            <a:spLocks noGrp="1"/>
          </p:cNvSpPr>
          <p:nvPr>
            <p:ph sz="half" idx="2"/>
          </p:nvPr>
        </p:nvSpPr>
        <p:spPr/>
        <p:txBody>
          <a:bodyPr/>
          <a:lstStyle/>
          <a:p>
            <a:pPr marL="0" indent="0">
              <a:buNone/>
            </a:pPr>
            <a:r>
              <a:rPr lang="en-US" b="1" dirty="0"/>
              <a:t>Lexington Medical Center</a:t>
            </a:r>
          </a:p>
          <a:p>
            <a:r>
              <a:rPr lang="en-US" dirty="0"/>
              <a:t>Promoting charitable works for public health</a:t>
            </a:r>
          </a:p>
          <a:p>
            <a:endParaRPr lang="en-US" dirty="0"/>
          </a:p>
          <a:p>
            <a:r>
              <a:rPr lang="en-US" dirty="0"/>
              <a:t>Only locally owned, independent hospital in the Midlands.</a:t>
            </a:r>
          </a:p>
          <a:p>
            <a:r>
              <a:rPr lang="en-US" dirty="0"/>
              <a:t>Has received local and national awards for outstanding patient care</a:t>
            </a:r>
          </a:p>
        </p:txBody>
      </p:sp>
      <p:pic>
        <p:nvPicPr>
          <p:cNvPr id="6" name="Audio 5">
            <a:hlinkClick r:id="" action="ppaction://media"/>
            <a:extLst>
              <a:ext uri="{FF2B5EF4-FFF2-40B4-BE49-F238E27FC236}">
                <a16:creationId xmlns:a16="http://schemas.microsoft.com/office/drawing/2014/main" id="{14342B98-852B-4D91-A995-81EBFFDBC5F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7642839"/>
      </p:ext>
    </p:extLst>
  </p:cSld>
  <p:clrMapOvr>
    <a:masterClrMapping/>
  </p:clrMapOvr>
  <mc:AlternateContent xmlns:mc="http://schemas.openxmlformats.org/markup-compatibility/2006" xmlns:p14="http://schemas.microsoft.com/office/powerpoint/2010/main">
    <mc:Choice Requires="p14">
      <p:transition spd="slow" p14:dur="2000" advTm="34330"/>
    </mc:Choice>
    <mc:Fallback xmlns="">
      <p:transition spd="slow" advTm="34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50716-A46C-48A9-9656-7AA6900C1227}"/>
              </a:ext>
            </a:extLst>
          </p:cNvPr>
          <p:cNvSpPr>
            <a:spLocks noGrp="1"/>
          </p:cNvSpPr>
          <p:nvPr>
            <p:ph type="title"/>
          </p:nvPr>
        </p:nvSpPr>
        <p:spPr/>
        <p:txBody>
          <a:bodyPr/>
          <a:lstStyle/>
          <a:p>
            <a:r>
              <a:rPr lang="en-US" dirty="0"/>
              <a:t>Services Provided </a:t>
            </a:r>
          </a:p>
        </p:txBody>
      </p:sp>
      <p:sp>
        <p:nvSpPr>
          <p:cNvPr id="3" name="Content Placeholder 2">
            <a:extLst>
              <a:ext uri="{FF2B5EF4-FFF2-40B4-BE49-F238E27FC236}">
                <a16:creationId xmlns:a16="http://schemas.microsoft.com/office/drawing/2014/main" id="{115C30EA-1D4E-4683-8C66-518F6CE1D163}"/>
              </a:ext>
            </a:extLst>
          </p:cNvPr>
          <p:cNvSpPr>
            <a:spLocks noGrp="1"/>
          </p:cNvSpPr>
          <p:nvPr>
            <p:ph sz="half" idx="1"/>
          </p:nvPr>
        </p:nvSpPr>
        <p:spPr/>
        <p:txBody>
          <a:bodyPr>
            <a:normAutofit fontScale="92500" lnSpcReduction="20000"/>
          </a:bodyPr>
          <a:lstStyle/>
          <a:p>
            <a:pPr marL="0" indent="0">
              <a:buNone/>
            </a:pPr>
            <a:r>
              <a:rPr lang="en-US" b="1" dirty="0"/>
              <a:t>Aiken Regional Medical Center</a:t>
            </a:r>
          </a:p>
          <a:p>
            <a:r>
              <a:rPr lang="en-US" dirty="0"/>
              <a:t>Telehealth</a:t>
            </a:r>
          </a:p>
          <a:p>
            <a:r>
              <a:rPr lang="en-US" dirty="0"/>
              <a:t>Behavioral Health Services</a:t>
            </a:r>
          </a:p>
          <a:p>
            <a:r>
              <a:rPr lang="en-US" dirty="0"/>
              <a:t>Business and Industry Health</a:t>
            </a:r>
          </a:p>
          <a:p>
            <a:r>
              <a:rPr lang="en-US" dirty="0"/>
              <a:t>Cancer Care</a:t>
            </a:r>
          </a:p>
          <a:p>
            <a:r>
              <a:rPr lang="en-US" dirty="0"/>
              <a:t>Cardiovascular Imaging</a:t>
            </a:r>
          </a:p>
          <a:p>
            <a:r>
              <a:rPr lang="en-US" dirty="0"/>
              <a:t>Diabetes Management</a:t>
            </a:r>
          </a:p>
          <a:p>
            <a:r>
              <a:rPr lang="en-US" dirty="0"/>
              <a:t>Emergency Services</a:t>
            </a:r>
          </a:p>
          <a:p>
            <a:r>
              <a:rPr lang="en-US" dirty="0"/>
              <a:t>Gastroenterology </a:t>
            </a:r>
          </a:p>
          <a:p>
            <a:r>
              <a:rPr lang="en-US" dirty="0"/>
              <a:t>Laboratory Services</a:t>
            </a:r>
          </a:p>
          <a:p>
            <a:r>
              <a:rPr lang="en-US" dirty="0"/>
              <a:t>Neurology </a:t>
            </a:r>
          </a:p>
        </p:txBody>
      </p:sp>
      <p:sp>
        <p:nvSpPr>
          <p:cNvPr id="4" name="Content Placeholder 3">
            <a:extLst>
              <a:ext uri="{FF2B5EF4-FFF2-40B4-BE49-F238E27FC236}">
                <a16:creationId xmlns:a16="http://schemas.microsoft.com/office/drawing/2014/main" id="{BA36DCD5-85FC-48D8-A8DC-A82AE814768B}"/>
              </a:ext>
            </a:extLst>
          </p:cNvPr>
          <p:cNvSpPr>
            <a:spLocks noGrp="1"/>
          </p:cNvSpPr>
          <p:nvPr>
            <p:ph sz="half" idx="2"/>
          </p:nvPr>
        </p:nvSpPr>
        <p:spPr/>
        <p:txBody>
          <a:bodyPr>
            <a:normAutofit fontScale="92500" lnSpcReduction="20000"/>
          </a:bodyPr>
          <a:lstStyle/>
          <a:p>
            <a:pPr marL="0" indent="0">
              <a:buNone/>
            </a:pPr>
            <a:r>
              <a:rPr lang="en-US" b="1" dirty="0"/>
              <a:t>Lexington Medical Center</a:t>
            </a:r>
          </a:p>
          <a:p>
            <a:r>
              <a:rPr lang="en-US" dirty="0"/>
              <a:t>Alzheimer’s Care</a:t>
            </a:r>
          </a:p>
          <a:p>
            <a:r>
              <a:rPr lang="en-US" dirty="0"/>
              <a:t>Extended Care</a:t>
            </a:r>
          </a:p>
          <a:p>
            <a:r>
              <a:rPr lang="en-US" dirty="0"/>
              <a:t>General Surgery</a:t>
            </a:r>
          </a:p>
          <a:p>
            <a:r>
              <a:rPr lang="en-US" dirty="0"/>
              <a:t>Labor &amp; Delivery</a:t>
            </a:r>
          </a:p>
          <a:p>
            <a:r>
              <a:rPr lang="en-US" dirty="0"/>
              <a:t>Laboratory and Pathology</a:t>
            </a:r>
          </a:p>
          <a:p>
            <a:r>
              <a:rPr lang="en-US" dirty="0"/>
              <a:t>Nutrition Therapy</a:t>
            </a:r>
          </a:p>
          <a:p>
            <a:r>
              <a:rPr lang="en-US" dirty="0"/>
              <a:t>Occupational Health</a:t>
            </a:r>
          </a:p>
          <a:p>
            <a:r>
              <a:rPr lang="en-US" dirty="0"/>
              <a:t>Sleep Solutions </a:t>
            </a:r>
          </a:p>
          <a:p>
            <a:r>
              <a:rPr lang="en-US" dirty="0"/>
              <a:t>Weight-Loss Surgery</a:t>
            </a:r>
          </a:p>
        </p:txBody>
      </p:sp>
      <p:pic>
        <p:nvPicPr>
          <p:cNvPr id="7" name="Audio 6">
            <a:hlinkClick r:id="" action="ppaction://media"/>
            <a:extLst>
              <a:ext uri="{FF2B5EF4-FFF2-40B4-BE49-F238E27FC236}">
                <a16:creationId xmlns:a16="http://schemas.microsoft.com/office/drawing/2014/main" id="{7C07275B-FC72-4C2C-AC52-4EB3DBEFA40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17760783"/>
      </p:ext>
    </p:extLst>
  </p:cSld>
  <p:clrMapOvr>
    <a:masterClrMapping/>
  </p:clrMapOvr>
  <mc:AlternateContent xmlns:mc="http://schemas.openxmlformats.org/markup-compatibility/2006" xmlns:p14="http://schemas.microsoft.com/office/powerpoint/2010/main">
    <mc:Choice Requires="p14">
      <p:transition spd="slow" p14:dur="2000" advTm="31042"/>
    </mc:Choice>
    <mc:Fallback xmlns="">
      <p:transition spd="slow" advTm="310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2EC7-BD04-4BE8-9246-FCCBCCED4506}"/>
              </a:ext>
            </a:extLst>
          </p:cNvPr>
          <p:cNvSpPr>
            <a:spLocks noGrp="1"/>
          </p:cNvSpPr>
          <p:nvPr>
            <p:ph type="title"/>
          </p:nvPr>
        </p:nvSpPr>
        <p:spPr/>
        <p:txBody>
          <a:bodyPr/>
          <a:lstStyle/>
          <a:p>
            <a:r>
              <a:rPr lang="en-US" dirty="0"/>
              <a:t>Patient Population</a:t>
            </a:r>
          </a:p>
        </p:txBody>
      </p:sp>
      <p:sp>
        <p:nvSpPr>
          <p:cNvPr id="3" name="Content Placeholder 2">
            <a:extLst>
              <a:ext uri="{FF2B5EF4-FFF2-40B4-BE49-F238E27FC236}">
                <a16:creationId xmlns:a16="http://schemas.microsoft.com/office/drawing/2014/main" id="{B07B3424-14B0-4733-8E3E-2C9FF5A5CC07}"/>
              </a:ext>
            </a:extLst>
          </p:cNvPr>
          <p:cNvSpPr>
            <a:spLocks noGrp="1"/>
          </p:cNvSpPr>
          <p:nvPr>
            <p:ph sz="half" idx="1"/>
          </p:nvPr>
        </p:nvSpPr>
        <p:spPr/>
        <p:txBody>
          <a:bodyPr>
            <a:normAutofit lnSpcReduction="10000"/>
          </a:bodyPr>
          <a:lstStyle/>
          <a:p>
            <a:pPr marL="0" indent="0">
              <a:buNone/>
            </a:pPr>
            <a:r>
              <a:rPr lang="en-US" b="1" dirty="0"/>
              <a:t>Aiken Regional Medical Center</a:t>
            </a:r>
          </a:p>
          <a:p>
            <a:r>
              <a:rPr lang="en-US" dirty="0"/>
              <a:t>273 license-bed acute care hospital facility</a:t>
            </a:r>
          </a:p>
          <a:p>
            <a:r>
              <a:rPr lang="en-US" dirty="0"/>
              <a:t>“At Aiken Regional Medical Centers, our focus is on quality, compassionate care, patient safety and being the hospital choice for the entire region”</a:t>
            </a:r>
          </a:p>
        </p:txBody>
      </p:sp>
      <p:sp>
        <p:nvSpPr>
          <p:cNvPr id="4" name="Content Placeholder 3">
            <a:extLst>
              <a:ext uri="{FF2B5EF4-FFF2-40B4-BE49-F238E27FC236}">
                <a16:creationId xmlns:a16="http://schemas.microsoft.com/office/drawing/2014/main" id="{CF717D41-E951-4B1E-A4B8-91D91B9386DE}"/>
              </a:ext>
            </a:extLst>
          </p:cNvPr>
          <p:cNvSpPr>
            <a:spLocks noGrp="1"/>
          </p:cNvSpPr>
          <p:nvPr>
            <p:ph sz="half" idx="2"/>
          </p:nvPr>
        </p:nvSpPr>
        <p:spPr/>
        <p:txBody>
          <a:bodyPr>
            <a:normAutofit lnSpcReduction="10000"/>
          </a:bodyPr>
          <a:lstStyle/>
          <a:p>
            <a:pPr marL="0" indent="0">
              <a:buNone/>
            </a:pPr>
            <a:r>
              <a:rPr lang="en-US" b="1"/>
              <a:t>Lexington </a:t>
            </a:r>
            <a:r>
              <a:rPr lang="en-US" b="1" dirty="0"/>
              <a:t>Medical Center</a:t>
            </a:r>
          </a:p>
          <a:p>
            <a:r>
              <a:rPr lang="en-US" dirty="0"/>
              <a:t>557 bed hospital </a:t>
            </a:r>
          </a:p>
          <a:p>
            <a:r>
              <a:rPr lang="en-US" dirty="0"/>
              <a:t>Anchors health that include 5 community medical centers</a:t>
            </a:r>
          </a:p>
          <a:p>
            <a:r>
              <a:rPr lang="en-US" dirty="0"/>
              <a:t>Has an occupational health center (largest skilled nursing facility in the Carolinas)</a:t>
            </a:r>
          </a:p>
          <a:p>
            <a:r>
              <a:rPr lang="en-US" dirty="0"/>
              <a:t>“We’re dedicated to providing nothing short of the best care for our patients. We tip our hat to our many employees who uphold our high standards each and every day across our health system. It’s a level of patient satisfaction that puts us among the best in the nation”</a:t>
            </a:r>
          </a:p>
        </p:txBody>
      </p:sp>
      <p:pic>
        <p:nvPicPr>
          <p:cNvPr id="9" name="Audio 8">
            <a:hlinkClick r:id="" action="ppaction://media"/>
            <a:extLst>
              <a:ext uri="{FF2B5EF4-FFF2-40B4-BE49-F238E27FC236}">
                <a16:creationId xmlns:a16="http://schemas.microsoft.com/office/drawing/2014/main" id="{283E4D2E-3562-4F29-BCA4-F87452D9BB3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92806911"/>
      </p:ext>
    </p:extLst>
  </p:cSld>
  <p:clrMapOvr>
    <a:masterClrMapping/>
  </p:clrMapOvr>
  <mc:AlternateContent xmlns:mc="http://schemas.openxmlformats.org/markup-compatibility/2006" xmlns:p14="http://schemas.microsoft.com/office/powerpoint/2010/main">
    <mc:Choice Requires="p14">
      <p:transition spd="slow" p14:dur="2000" advTm="31240"/>
    </mc:Choice>
    <mc:Fallback xmlns="">
      <p:transition spd="slow" advTm="31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043CB-67AC-4C26-B44C-4B15B6C14958}"/>
              </a:ext>
            </a:extLst>
          </p:cNvPr>
          <p:cNvSpPr>
            <a:spLocks noGrp="1"/>
          </p:cNvSpPr>
          <p:nvPr>
            <p:ph type="title"/>
          </p:nvPr>
        </p:nvSpPr>
        <p:spPr/>
        <p:txBody>
          <a:bodyPr/>
          <a:lstStyle/>
          <a:p>
            <a:r>
              <a:rPr lang="en-US" dirty="0"/>
              <a:t>Reimbursement Model </a:t>
            </a:r>
          </a:p>
        </p:txBody>
      </p:sp>
      <p:sp>
        <p:nvSpPr>
          <p:cNvPr id="3" name="Content Placeholder 2">
            <a:extLst>
              <a:ext uri="{FF2B5EF4-FFF2-40B4-BE49-F238E27FC236}">
                <a16:creationId xmlns:a16="http://schemas.microsoft.com/office/drawing/2014/main" id="{072EAB02-86E7-47F3-8244-9FD3F6DB2D2E}"/>
              </a:ext>
            </a:extLst>
          </p:cNvPr>
          <p:cNvSpPr>
            <a:spLocks noGrp="1"/>
          </p:cNvSpPr>
          <p:nvPr>
            <p:ph sz="half" idx="1"/>
          </p:nvPr>
        </p:nvSpPr>
        <p:spPr/>
        <p:txBody>
          <a:bodyPr/>
          <a:lstStyle/>
          <a:p>
            <a:r>
              <a:rPr lang="en-US" b="1" dirty="0"/>
              <a:t>Aiken Regional Medical Center</a:t>
            </a:r>
          </a:p>
          <a:p>
            <a:r>
              <a:rPr lang="en-US" dirty="0"/>
              <a:t>Medicaid and Medicare </a:t>
            </a:r>
          </a:p>
          <a:p>
            <a:pPr lvl="1"/>
            <a:r>
              <a:rPr lang="en-US" dirty="0"/>
              <a:t>Promote transparency in healthcare and public access to standard hospital charge</a:t>
            </a:r>
          </a:p>
          <a:p>
            <a:pPr lvl="1"/>
            <a:r>
              <a:rPr lang="en-US" dirty="0"/>
              <a:t>Believes the impact of these policies will help increase market competition and ultimately drive down cost of healthcare services</a:t>
            </a:r>
          </a:p>
          <a:p>
            <a:pPr marL="274320" lvl="1" indent="0">
              <a:buNone/>
            </a:pPr>
            <a:endParaRPr lang="en-US" dirty="0"/>
          </a:p>
        </p:txBody>
      </p:sp>
      <p:sp>
        <p:nvSpPr>
          <p:cNvPr id="4" name="Content Placeholder 3">
            <a:extLst>
              <a:ext uri="{FF2B5EF4-FFF2-40B4-BE49-F238E27FC236}">
                <a16:creationId xmlns:a16="http://schemas.microsoft.com/office/drawing/2014/main" id="{05F623BB-92DA-4909-9814-7DC7F7A37305}"/>
              </a:ext>
            </a:extLst>
          </p:cNvPr>
          <p:cNvSpPr>
            <a:spLocks noGrp="1"/>
          </p:cNvSpPr>
          <p:nvPr>
            <p:ph sz="half" idx="2"/>
          </p:nvPr>
        </p:nvSpPr>
        <p:spPr/>
        <p:txBody>
          <a:bodyPr/>
          <a:lstStyle/>
          <a:p>
            <a:r>
              <a:rPr lang="en-US" b="1" dirty="0"/>
              <a:t>Lexington Medical Center</a:t>
            </a:r>
          </a:p>
          <a:p>
            <a:r>
              <a:rPr lang="en-US" dirty="0"/>
              <a:t>Medicaid and Medicare</a:t>
            </a:r>
          </a:p>
          <a:p>
            <a:pPr lvl="1"/>
            <a:r>
              <a:rPr lang="en-US" dirty="0"/>
              <a:t>Want to provide the care that you need, when you need it, delivered at the highest quality possible, at the most affordable price possible.</a:t>
            </a:r>
          </a:p>
          <a:p>
            <a:r>
              <a:rPr lang="en-US" dirty="0"/>
              <a:t>Managed Care</a:t>
            </a:r>
          </a:p>
          <a:p>
            <a:pPr lvl="1"/>
            <a:r>
              <a:rPr lang="en-US" dirty="0"/>
              <a:t>In network with many insurance plans, government health programs and managed care networks</a:t>
            </a:r>
          </a:p>
          <a:p>
            <a:pPr lvl="2"/>
            <a:r>
              <a:rPr lang="en-US" dirty="0"/>
              <a:t>Ex: Aetna, Blue Cross BlueShield, Cigna, First Health, Molina, Tricare</a:t>
            </a:r>
          </a:p>
        </p:txBody>
      </p:sp>
      <p:pic>
        <p:nvPicPr>
          <p:cNvPr id="5" name="Audio 4">
            <a:hlinkClick r:id="" action="ppaction://media"/>
            <a:extLst>
              <a:ext uri="{FF2B5EF4-FFF2-40B4-BE49-F238E27FC236}">
                <a16:creationId xmlns:a16="http://schemas.microsoft.com/office/drawing/2014/main" id="{8364801E-3705-48F1-BEB4-B45685D94CA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21743645"/>
      </p:ext>
    </p:extLst>
  </p:cSld>
  <p:clrMapOvr>
    <a:masterClrMapping/>
  </p:clrMapOvr>
  <mc:AlternateContent xmlns:mc="http://schemas.openxmlformats.org/markup-compatibility/2006" xmlns:p14="http://schemas.microsoft.com/office/powerpoint/2010/main">
    <mc:Choice Requires="p14">
      <p:transition spd="slow" p14:dur="2000" advTm="42699"/>
    </mc:Choice>
    <mc:Fallback xmlns="">
      <p:transition spd="slow" advTm="426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508C-55E8-4187-94E4-F97EA0FBFD64}"/>
              </a:ext>
            </a:extLst>
          </p:cNvPr>
          <p:cNvSpPr>
            <a:spLocks noGrp="1"/>
          </p:cNvSpPr>
          <p:nvPr>
            <p:ph type="title"/>
          </p:nvPr>
        </p:nvSpPr>
        <p:spPr/>
        <p:txBody>
          <a:bodyPr>
            <a:normAutofit/>
          </a:bodyPr>
          <a:lstStyle/>
          <a:p>
            <a:r>
              <a:rPr lang="en-US" dirty="0"/>
              <a:t>Legal Impact of Reimbursement Model</a:t>
            </a:r>
          </a:p>
        </p:txBody>
      </p:sp>
      <p:sp>
        <p:nvSpPr>
          <p:cNvPr id="4" name="Content Placeholder 3">
            <a:extLst>
              <a:ext uri="{FF2B5EF4-FFF2-40B4-BE49-F238E27FC236}">
                <a16:creationId xmlns:a16="http://schemas.microsoft.com/office/drawing/2014/main" id="{48A1AECB-FDAD-4CD8-8FB1-5140EC27E29A}"/>
              </a:ext>
            </a:extLst>
          </p:cNvPr>
          <p:cNvSpPr>
            <a:spLocks noGrp="1"/>
          </p:cNvSpPr>
          <p:nvPr>
            <p:ph idx="1"/>
          </p:nvPr>
        </p:nvSpPr>
        <p:spPr/>
        <p:txBody>
          <a:bodyPr/>
          <a:lstStyle/>
          <a:p>
            <a:r>
              <a:rPr lang="en-US" b="1" dirty="0"/>
              <a:t>Health Care Providers are paid through a system of reimbursement</a:t>
            </a:r>
          </a:p>
          <a:p>
            <a:pPr lvl="1"/>
            <a:r>
              <a:rPr lang="en-US" dirty="0"/>
              <a:t>Providers send a bill to whoever is responsible for covering your medical costs.</a:t>
            </a:r>
          </a:p>
          <a:p>
            <a:pPr lvl="1"/>
            <a:r>
              <a:rPr lang="en-US" dirty="0"/>
              <a:t>Some hospitals will not accept patients who insurance does not reimburse them enough</a:t>
            </a:r>
          </a:p>
          <a:p>
            <a:r>
              <a:rPr lang="en-US" b="1" dirty="0"/>
              <a:t>Co-Pay and Co-Insurance</a:t>
            </a:r>
          </a:p>
          <a:p>
            <a:pPr lvl="1"/>
            <a:r>
              <a:rPr lang="en-US" dirty="0"/>
              <a:t>Health insurance may require you pay for a medical service</a:t>
            </a:r>
          </a:p>
          <a:p>
            <a:pPr lvl="1"/>
            <a:r>
              <a:rPr lang="en-US" dirty="0"/>
              <a:t>This is made clear in your coverage contact</a:t>
            </a:r>
          </a:p>
          <a:p>
            <a:r>
              <a:rPr lang="en-US" b="1" dirty="0"/>
              <a:t>Balance Billing</a:t>
            </a:r>
          </a:p>
          <a:p>
            <a:pPr lvl="1"/>
            <a:r>
              <a:rPr lang="en-US" dirty="0"/>
              <a:t>Billing you for additional amount, after accepting payment from insurance, unless notified ahead of time.</a:t>
            </a:r>
          </a:p>
          <a:p>
            <a:pPr lvl="1"/>
            <a:r>
              <a:rPr lang="en-US" dirty="0"/>
              <a:t>Illegal </a:t>
            </a:r>
          </a:p>
          <a:p>
            <a:r>
              <a:rPr lang="en-US" b="1" dirty="0"/>
              <a:t>Self-Pay</a:t>
            </a:r>
          </a:p>
          <a:p>
            <a:pPr lvl="1"/>
            <a:r>
              <a:rPr lang="en-US" dirty="0"/>
              <a:t>Provider is required to provide you with information about the cost of service</a:t>
            </a:r>
          </a:p>
          <a:p>
            <a:pPr marL="0" indent="0">
              <a:buNone/>
            </a:pPr>
            <a:endParaRPr lang="en-US" b="1" dirty="0"/>
          </a:p>
          <a:p>
            <a:pPr marL="0" indent="0">
              <a:buNone/>
            </a:pPr>
            <a:endParaRPr lang="en-US" b="1" dirty="0"/>
          </a:p>
        </p:txBody>
      </p:sp>
      <p:pic>
        <p:nvPicPr>
          <p:cNvPr id="3" name="Audio 2">
            <a:hlinkClick r:id="" action="ppaction://media"/>
            <a:extLst>
              <a:ext uri="{FF2B5EF4-FFF2-40B4-BE49-F238E27FC236}">
                <a16:creationId xmlns:a16="http://schemas.microsoft.com/office/drawing/2014/main" id="{09422D82-976B-4C11-863E-B383C689D70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59224734"/>
      </p:ext>
    </p:extLst>
  </p:cSld>
  <p:clrMapOvr>
    <a:masterClrMapping/>
  </p:clrMapOvr>
  <mc:AlternateContent xmlns:mc="http://schemas.openxmlformats.org/markup-compatibility/2006" xmlns:p14="http://schemas.microsoft.com/office/powerpoint/2010/main">
    <mc:Choice Requires="p14">
      <p:transition spd="slow" p14:dur="2000" advTm="17973"/>
    </mc:Choice>
    <mc:Fallback xmlns="">
      <p:transition spd="slow" advTm="17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DBF650-E680-46B7-8C01-59871F81F2C4}"/>
              </a:ext>
            </a:extLst>
          </p:cNvPr>
          <p:cNvSpPr>
            <a:spLocks noGrp="1"/>
          </p:cNvSpPr>
          <p:nvPr>
            <p:ph type="title"/>
          </p:nvPr>
        </p:nvSpPr>
        <p:spPr/>
        <p:txBody>
          <a:bodyPr/>
          <a:lstStyle/>
          <a:p>
            <a:r>
              <a:rPr lang="en-US" dirty="0"/>
              <a:t>Key Features of Hospitals</a:t>
            </a:r>
          </a:p>
        </p:txBody>
      </p:sp>
      <p:sp>
        <p:nvSpPr>
          <p:cNvPr id="5" name="Content Placeholder 4">
            <a:extLst>
              <a:ext uri="{FF2B5EF4-FFF2-40B4-BE49-F238E27FC236}">
                <a16:creationId xmlns:a16="http://schemas.microsoft.com/office/drawing/2014/main" id="{407E826C-846D-4FA6-BD70-D27BD5F3D0A5}"/>
              </a:ext>
            </a:extLst>
          </p:cNvPr>
          <p:cNvSpPr>
            <a:spLocks noGrp="1"/>
          </p:cNvSpPr>
          <p:nvPr>
            <p:ph sz="half" idx="1"/>
          </p:nvPr>
        </p:nvSpPr>
        <p:spPr/>
        <p:txBody>
          <a:bodyPr/>
          <a:lstStyle/>
          <a:p>
            <a:r>
              <a:rPr lang="en-US" b="1" dirty="0"/>
              <a:t>Aiken Regional Medical Center</a:t>
            </a:r>
          </a:p>
          <a:p>
            <a:pPr lvl="1"/>
            <a:r>
              <a:rPr lang="en-US" dirty="0"/>
              <a:t>Community Involvement</a:t>
            </a:r>
          </a:p>
          <a:p>
            <a:pPr lvl="2"/>
            <a:r>
              <a:rPr lang="en-US" dirty="0"/>
              <a:t>Aiken Senior Life Services, Aiken Center for Arts, Aiken Technical College Foundation, American Heart Association.</a:t>
            </a:r>
          </a:p>
          <a:p>
            <a:pPr lvl="1"/>
            <a:r>
              <a:rPr lang="en-US" dirty="0"/>
              <a:t>Timely Communication</a:t>
            </a:r>
          </a:p>
          <a:p>
            <a:pPr lvl="2"/>
            <a:r>
              <a:rPr lang="en-US" dirty="0"/>
              <a:t>Patients are attended to as soon as they walk into the ER department. </a:t>
            </a:r>
          </a:p>
          <a:p>
            <a:pPr lvl="1"/>
            <a:r>
              <a:rPr lang="en-US" dirty="0"/>
              <a:t>Commitment to Excellence</a:t>
            </a:r>
          </a:p>
          <a:p>
            <a:pPr lvl="2"/>
            <a:r>
              <a:rPr lang="en-US" sz="1200" b="1" i="0" dirty="0">
                <a:solidFill>
                  <a:srgbClr val="6E6D6D"/>
                </a:solidFill>
                <a:effectLst/>
                <a:latin typeface="+mj-lt"/>
              </a:rPr>
              <a:t>“Our team is dedicated to patient safety and providing quality healthcare services, many of which are recognized on a state, regional or national level”</a:t>
            </a:r>
            <a:endParaRPr lang="en-US" sz="1200" b="1" dirty="0">
              <a:latin typeface="+mj-lt"/>
            </a:endParaRPr>
          </a:p>
          <a:p>
            <a:pPr lvl="2"/>
            <a:endParaRPr lang="en-US" dirty="0"/>
          </a:p>
          <a:p>
            <a:pPr lvl="2"/>
            <a:endParaRPr lang="en-US" dirty="0"/>
          </a:p>
        </p:txBody>
      </p:sp>
      <p:sp>
        <p:nvSpPr>
          <p:cNvPr id="6" name="Content Placeholder 5">
            <a:extLst>
              <a:ext uri="{FF2B5EF4-FFF2-40B4-BE49-F238E27FC236}">
                <a16:creationId xmlns:a16="http://schemas.microsoft.com/office/drawing/2014/main" id="{8349FE07-3DDC-4EB5-9919-4085AE097B3C}"/>
              </a:ext>
            </a:extLst>
          </p:cNvPr>
          <p:cNvSpPr>
            <a:spLocks noGrp="1"/>
          </p:cNvSpPr>
          <p:nvPr>
            <p:ph sz="half" idx="2"/>
          </p:nvPr>
        </p:nvSpPr>
        <p:spPr/>
        <p:txBody>
          <a:bodyPr/>
          <a:lstStyle/>
          <a:p>
            <a:r>
              <a:rPr lang="en-US" b="1" dirty="0"/>
              <a:t>Lexington Medical Center</a:t>
            </a:r>
          </a:p>
          <a:p>
            <a:pPr lvl="1"/>
            <a:r>
              <a:rPr lang="en-US" dirty="0"/>
              <a:t>Community Involvement</a:t>
            </a:r>
          </a:p>
          <a:p>
            <a:pPr lvl="2"/>
            <a:r>
              <a:rPr lang="en-US" dirty="0"/>
              <a:t>Health Screenings: services available to businesses, churches, schools and groups in the Midlands.</a:t>
            </a:r>
          </a:p>
          <a:p>
            <a:pPr lvl="1"/>
            <a:r>
              <a:rPr lang="en-US" dirty="0"/>
              <a:t>Mobile Mammography: breast cancer screening available to Midlands-area women.</a:t>
            </a:r>
          </a:p>
          <a:p>
            <a:pPr lvl="1"/>
            <a:r>
              <a:rPr lang="en-US" dirty="0"/>
              <a:t>Support Groups: range of support groups that lend a hand and support trying health care struggles.</a:t>
            </a:r>
          </a:p>
        </p:txBody>
      </p:sp>
      <p:pic>
        <p:nvPicPr>
          <p:cNvPr id="2" name="Audio 1">
            <a:hlinkClick r:id="" action="ppaction://media"/>
            <a:extLst>
              <a:ext uri="{FF2B5EF4-FFF2-40B4-BE49-F238E27FC236}">
                <a16:creationId xmlns:a16="http://schemas.microsoft.com/office/drawing/2014/main" id="{51460118-413A-453D-871D-0359152AA4D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2990662"/>
      </p:ext>
    </p:extLst>
  </p:cSld>
  <p:clrMapOvr>
    <a:masterClrMapping/>
  </p:clrMapOvr>
  <mc:AlternateContent xmlns:mc="http://schemas.openxmlformats.org/markup-compatibility/2006" xmlns:p14="http://schemas.microsoft.com/office/powerpoint/2010/main">
    <mc:Choice Requires="p14">
      <p:transition spd="slow" p14:dur="2000" advTm="26410"/>
    </mc:Choice>
    <mc:Fallback xmlns="">
      <p:transition spd="slow" advTm="264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3A8CF-D634-4B65-9D23-231CF1F84B64}"/>
              </a:ext>
            </a:extLst>
          </p:cNvPr>
          <p:cNvSpPr>
            <a:spLocks noGrp="1"/>
          </p:cNvSpPr>
          <p:nvPr>
            <p:ph type="title"/>
          </p:nvPr>
        </p:nvSpPr>
        <p:spPr/>
        <p:txBody>
          <a:bodyPr/>
          <a:lstStyle/>
          <a:p>
            <a:r>
              <a:rPr lang="en-US" dirty="0"/>
              <a:t>Top services anticipated in 10 years</a:t>
            </a:r>
          </a:p>
        </p:txBody>
      </p:sp>
      <p:sp>
        <p:nvSpPr>
          <p:cNvPr id="3" name="Content Placeholder 2">
            <a:extLst>
              <a:ext uri="{FF2B5EF4-FFF2-40B4-BE49-F238E27FC236}">
                <a16:creationId xmlns:a16="http://schemas.microsoft.com/office/drawing/2014/main" id="{FFBC7A69-1D65-462C-A076-DE4F71A05B19}"/>
              </a:ext>
            </a:extLst>
          </p:cNvPr>
          <p:cNvSpPr>
            <a:spLocks noGrp="1"/>
          </p:cNvSpPr>
          <p:nvPr>
            <p:ph sz="half" idx="1"/>
          </p:nvPr>
        </p:nvSpPr>
        <p:spPr>
          <a:xfrm>
            <a:off x="1066800" y="2103120"/>
            <a:ext cx="4897272" cy="4112286"/>
          </a:xfrm>
        </p:spPr>
        <p:txBody>
          <a:bodyPr>
            <a:normAutofit fontScale="85000" lnSpcReduction="20000"/>
          </a:bodyPr>
          <a:lstStyle/>
          <a:p>
            <a:r>
              <a:rPr lang="en-US" b="1" dirty="0"/>
              <a:t>Aiken Regional Medical Center</a:t>
            </a:r>
          </a:p>
          <a:p>
            <a:pPr lvl="1"/>
            <a:r>
              <a:rPr lang="en-US" sz="1500" dirty="0"/>
              <a:t>Bariatric Surgery (many people are not satisfied with the way they look and are always looking for improvement)</a:t>
            </a:r>
          </a:p>
          <a:p>
            <a:pPr lvl="2"/>
            <a:r>
              <a:rPr lang="en-US" sz="1500" dirty="0"/>
              <a:t>Weight-loss</a:t>
            </a:r>
          </a:p>
          <a:p>
            <a:pPr lvl="2"/>
            <a:r>
              <a:rPr lang="en-US" sz="1500" dirty="0"/>
              <a:t>Laparoscopic sleeve gastrectomy surgery</a:t>
            </a:r>
          </a:p>
          <a:p>
            <a:pPr lvl="1"/>
            <a:r>
              <a:rPr lang="en-US" sz="1500" dirty="0"/>
              <a:t>Cancer Care (there is a growing rate of cancer patients and there is a constant need for ways to improve)</a:t>
            </a:r>
          </a:p>
          <a:p>
            <a:pPr lvl="2"/>
            <a:r>
              <a:rPr lang="en-US" sz="1500" dirty="0"/>
              <a:t>Radiation oncology</a:t>
            </a:r>
          </a:p>
          <a:p>
            <a:pPr lvl="2"/>
            <a:r>
              <a:rPr lang="en-US" sz="1500" dirty="0"/>
              <a:t>Hematology/Oncology services</a:t>
            </a:r>
          </a:p>
          <a:p>
            <a:pPr lvl="1"/>
            <a:r>
              <a:rPr lang="en-US" sz="1500" dirty="0"/>
              <a:t>Women’s Services (this is a baby booming generations with many births and women needing assistants in how to be mother and help for children)</a:t>
            </a:r>
          </a:p>
          <a:p>
            <a:pPr lvl="2"/>
            <a:r>
              <a:rPr lang="en-US" sz="1500" dirty="0"/>
              <a:t>Women Lifecare</a:t>
            </a:r>
          </a:p>
          <a:p>
            <a:pPr lvl="2"/>
            <a:r>
              <a:rPr lang="en-US" sz="1500" dirty="0"/>
              <a:t>Pediatric service</a:t>
            </a:r>
          </a:p>
          <a:p>
            <a:pPr lvl="2"/>
            <a:r>
              <a:rPr lang="en-US" sz="1500" dirty="0"/>
              <a:t>Women breast &amp; health imaging</a:t>
            </a:r>
          </a:p>
          <a:p>
            <a:pPr lvl="1"/>
            <a:r>
              <a:rPr lang="en-US" sz="1500" dirty="0"/>
              <a:t>Orthopedic Service (many are face with issues that they need to talk about)</a:t>
            </a:r>
          </a:p>
          <a:p>
            <a:pPr lvl="2"/>
            <a:r>
              <a:rPr lang="en-US" sz="1500" dirty="0"/>
              <a:t>Group therapy</a:t>
            </a:r>
          </a:p>
          <a:p>
            <a:pPr lvl="2"/>
            <a:r>
              <a:rPr lang="en-US" sz="1500" dirty="0"/>
              <a:t>Therapy sessions</a:t>
            </a:r>
          </a:p>
        </p:txBody>
      </p:sp>
      <p:sp>
        <p:nvSpPr>
          <p:cNvPr id="4" name="Content Placeholder 3">
            <a:extLst>
              <a:ext uri="{FF2B5EF4-FFF2-40B4-BE49-F238E27FC236}">
                <a16:creationId xmlns:a16="http://schemas.microsoft.com/office/drawing/2014/main" id="{D844CB64-D93F-4C7F-A58F-934F0B618276}"/>
              </a:ext>
            </a:extLst>
          </p:cNvPr>
          <p:cNvSpPr>
            <a:spLocks noGrp="1"/>
          </p:cNvSpPr>
          <p:nvPr>
            <p:ph sz="half" idx="2"/>
          </p:nvPr>
        </p:nvSpPr>
        <p:spPr>
          <a:xfrm>
            <a:off x="6096000" y="2103120"/>
            <a:ext cx="5029200" cy="4112286"/>
          </a:xfrm>
        </p:spPr>
        <p:txBody>
          <a:bodyPr>
            <a:normAutofit fontScale="85000" lnSpcReduction="20000"/>
          </a:bodyPr>
          <a:lstStyle/>
          <a:p>
            <a:r>
              <a:rPr lang="en-US" b="1" dirty="0"/>
              <a:t>Lexington Medical Center</a:t>
            </a:r>
          </a:p>
          <a:p>
            <a:pPr lvl="1"/>
            <a:r>
              <a:rPr lang="en-US" dirty="0"/>
              <a:t>Health Management Classes (health is important and these could help a patient see what needs to be done to stay healthy)</a:t>
            </a:r>
          </a:p>
          <a:p>
            <a:pPr lvl="2"/>
            <a:r>
              <a:rPr lang="en-US" dirty="0"/>
              <a:t>Education opportunity</a:t>
            </a:r>
          </a:p>
          <a:p>
            <a:pPr lvl="2"/>
            <a:r>
              <a:rPr lang="en-US" dirty="0"/>
              <a:t>Smoking cessation</a:t>
            </a:r>
          </a:p>
          <a:p>
            <a:pPr lvl="1"/>
            <a:r>
              <a:rPr lang="en-US" dirty="0"/>
              <a:t>Support Group (many people have issues that someone can help them cope with and understand)</a:t>
            </a:r>
          </a:p>
          <a:p>
            <a:pPr lvl="2"/>
            <a:r>
              <a:rPr lang="en-US" dirty="0"/>
              <a:t>Cancer support</a:t>
            </a:r>
          </a:p>
          <a:p>
            <a:pPr lvl="2"/>
            <a:r>
              <a:rPr lang="en-US" dirty="0"/>
              <a:t>Diabetes support</a:t>
            </a:r>
          </a:p>
          <a:p>
            <a:pPr lvl="2"/>
            <a:r>
              <a:rPr lang="en-US" dirty="0"/>
              <a:t>Heart support </a:t>
            </a:r>
          </a:p>
          <a:p>
            <a:pPr lvl="2"/>
            <a:r>
              <a:rPr lang="en-US" dirty="0"/>
              <a:t>Women support</a:t>
            </a:r>
          </a:p>
          <a:p>
            <a:pPr lvl="1"/>
            <a:r>
              <a:rPr lang="en-US" dirty="0"/>
              <a:t>Labor &amp; Delivery (baby booming industry and birth rate continues to grow)</a:t>
            </a:r>
          </a:p>
          <a:p>
            <a:pPr lvl="2"/>
            <a:r>
              <a:rPr lang="en-US" dirty="0"/>
              <a:t>Midwives</a:t>
            </a:r>
          </a:p>
          <a:p>
            <a:pPr lvl="2"/>
            <a:r>
              <a:rPr lang="en-US" dirty="0"/>
              <a:t>Doulas</a:t>
            </a:r>
          </a:p>
          <a:p>
            <a:pPr lvl="1"/>
            <a:r>
              <a:rPr lang="en-US" dirty="0"/>
              <a:t>Extended care (many people are dealing with issues that require recovery and need an extra hand to get better)</a:t>
            </a:r>
          </a:p>
          <a:p>
            <a:pPr lvl="2"/>
            <a:r>
              <a:rPr lang="en-US" dirty="0"/>
              <a:t>Rehabilitation</a:t>
            </a:r>
          </a:p>
          <a:p>
            <a:pPr lvl="2"/>
            <a:r>
              <a:rPr lang="en-US" dirty="0"/>
              <a:t>Recovery</a:t>
            </a:r>
          </a:p>
        </p:txBody>
      </p:sp>
      <p:pic>
        <p:nvPicPr>
          <p:cNvPr id="5" name="Audio 4">
            <a:hlinkClick r:id="" action="ppaction://media"/>
            <a:extLst>
              <a:ext uri="{FF2B5EF4-FFF2-40B4-BE49-F238E27FC236}">
                <a16:creationId xmlns:a16="http://schemas.microsoft.com/office/drawing/2014/main" id="{1891A9EE-FEC2-4D3E-9264-D59E1562200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81000259"/>
      </p:ext>
    </p:extLst>
  </p:cSld>
  <p:clrMapOvr>
    <a:masterClrMapping/>
  </p:clrMapOvr>
  <mc:AlternateContent xmlns:mc="http://schemas.openxmlformats.org/markup-compatibility/2006" xmlns:p14="http://schemas.microsoft.com/office/powerpoint/2010/main">
    <mc:Choice Requires="p14">
      <p:transition spd="slow" p14:dur="2000" advTm="33841"/>
    </mc:Choice>
    <mc:Fallback xmlns="">
      <p:transition spd="slow" advTm="338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489BA-8E97-42A6-B605-CCCC0863CAFE}"/>
              </a:ext>
            </a:extLst>
          </p:cNvPr>
          <p:cNvSpPr>
            <a:spLocks noGrp="1"/>
          </p:cNvSpPr>
          <p:nvPr>
            <p:ph type="title"/>
          </p:nvPr>
        </p:nvSpPr>
        <p:spPr/>
        <p:txBody>
          <a:bodyPr/>
          <a:lstStyle/>
          <a:p>
            <a:r>
              <a:rPr lang="en-US" dirty="0"/>
              <a:t>Accommodations to consider</a:t>
            </a:r>
          </a:p>
        </p:txBody>
      </p:sp>
      <p:sp>
        <p:nvSpPr>
          <p:cNvPr id="3" name="Content Placeholder 2">
            <a:extLst>
              <a:ext uri="{FF2B5EF4-FFF2-40B4-BE49-F238E27FC236}">
                <a16:creationId xmlns:a16="http://schemas.microsoft.com/office/drawing/2014/main" id="{51776DAB-309E-45A8-9C64-4EF8B1DA33DF}"/>
              </a:ext>
            </a:extLst>
          </p:cNvPr>
          <p:cNvSpPr>
            <a:spLocks noGrp="1"/>
          </p:cNvSpPr>
          <p:nvPr>
            <p:ph idx="1"/>
          </p:nvPr>
        </p:nvSpPr>
        <p:spPr/>
        <p:txBody>
          <a:bodyPr/>
          <a:lstStyle/>
          <a:p>
            <a:r>
              <a:rPr lang="en-US" dirty="0"/>
              <a:t>Both should consider having coverage being available to everyone</a:t>
            </a:r>
          </a:p>
          <a:p>
            <a:pPr lvl="1"/>
            <a:r>
              <a:rPr lang="en-US" dirty="0"/>
              <a:t>This could be anywhere from homeless care, air care and mobile care. </a:t>
            </a:r>
          </a:p>
          <a:p>
            <a:r>
              <a:rPr lang="en-US" dirty="0"/>
              <a:t>Lexington medical center should consider adding cancer care to their organization. This is something that is in constant growth. </a:t>
            </a:r>
          </a:p>
          <a:p>
            <a:r>
              <a:rPr lang="en-US" dirty="0"/>
              <a:t>Aiken Regional medical center should consider Urgent Center. Trauma is a constant thing and is in constant growth. </a:t>
            </a:r>
          </a:p>
          <a:p>
            <a:r>
              <a:rPr lang="en-US" dirty="0"/>
              <a:t>Both should take steps to constantly stay ahead of what our daily issues are. Show the population you are truly dedicated to quality care.</a:t>
            </a:r>
          </a:p>
        </p:txBody>
      </p:sp>
      <p:pic>
        <p:nvPicPr>
          <p:cNvPr id="4" name="Audio 3">
            <a:hlinkClick r:id="" action="ppaction://media"/>
            <a:extLst>
              <a:ext uri="{FF2B5EF4-FFF2-40B4-BE49-F238E27FC236}">
                <a16:creationId xmlns:a16="http://schemas.microsoft.com/office/drawing/2014/main" id="{FC7AC837-8F02-40EC-9640-B796CCD7C97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56454381"/>
      </p:ext>
    </p:extLst>
  </p:cSld>
  <p:clrMapOvr>
    <a:masterClrMapping/>
  </p:clrMapOvr>
  <mc:AlternateContent xmlns:mc="http://schemas.openxmlformats.org/markup-compatibility/2006" xmlns:p14="http://schemas.microsoft.com/office/powerpoint/2010/main">
    <mc:Choice Requires="p14">
      <p:transition spd="slow" p14:dur="2000" advTm="46943"/>
    </mc:Choice>
    <mc:Fallback xmlns="">
      <p:transition spd="slow" advTm="469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F8381-432D-4B6C-9CB0-250FBCB9D3DC}"/>
              </a:ext>
            </a:extLst>
          </p:cNvPr>
          <p:cNvSpPr>
            <a:spLocks noGrp="1"/>
          </p:cNvSpPr>
          <p:nvPr>
            <p:ph type="title"/>
          </p:nvPr>
        </p:nvSpPr>
        <p:spPr/>
        <p:txBody>
          <a:bodyPr/>
          <a:lstStyle/>
          <a:p>
            <a:r>
              <a:rPr lang="en-US" dirty="0"/>
              <a:t>Opportunities</a:t>
            </a:r>
          </a:p>
        </p:txBody>
      </p:sp>
      <p:sp>
        <p:nvSpPr>
          <p:cNvPr id="3" name="Content Placeholder 2">
            <a:extLst>
              <a:ext uri="{FF2B5EF4-FFF2-40B4-BE49-F238E27FC236}">
                <a16:creationId xmlns:a16="http://schemas.microsoft.com/office/drawing/2014/main" id="{887E7705-B7B9-4333-B1D2-EDDA28B1E896}"/>
              </a:ext>
            </a:extLst>
          </p:cNvPr>
          <p:cNvSpPr>
            <a:spLocks noGrp="1"/>
          </p:cNvSpPr>
          <p:nvPr>
            <p:ph idx="1"/>
          </p:nvPr>
        </p:nvSpPr>
        <p:spPr/>
        <p:txBody>
          <a:bodyPr>
            <a:normAutofit/>
          </a:bodyPr>
          <a:lstStyle/>
          <a:p>
            <a:pPr lvl="3"/>
            <a:r>
              <a:rPr lang="en-US" b="1" dirty="0"/>
              <a:t>Onsite-Pharmacy</a:t>
            </a:r>
          </a:p>
          <a:p>
            <a:pPr lvl="4"/>
            <a:r>
              <a:rPr lang="en-US" dirty="0"/>
              <a:t>Both organizations could receive more patients if they have an on-site pharmacy. Many would not feel the hassle leaving this organization to go out of the way to pick up needed prescriptions.</a:t>
            </a:r>
          </a:p>
          <a:p>
            <a:pPr lvl="3"/>
            <a:r>
              <a:rPr lang="en-US" b="1" dirty="0"/>
              <a:t>Accepting Foreign Government Insurance</a:t>
            </a:r>
          </a:p>
          <a:p>
            <a:pPr lvl="4"/>
            <a:r>
              <a:rPr lang="en-US" dirty="0"/>
              <a:t>Both organization would receive more clientele and reimbursement from the insurance company would probably be around the same rate as it is for the insurance they already accept. </a:t>
            </a:r>
          </a:p>
          <a:p>
            <a:pPr lvl="3"/>
            <a:r>
              <a:rPr lang="en-US" b="1" dirty="0"/>
              <a:t>Lexington Medical Center could establish an OBGYN department.</a:t>
            </a:r>
          </a:p>
          <a:p>
            <a:pPr lvl="4"/>
            <a:r>
              <a:rPr lang="en-US" dirty="0"/>
              <a:t>Patients would be more comfortable knowing that their doctor is in the same place and near when/if something were to happen related to giving birth or happening with a pregnancy. </a:t>
            </a:r>
          </a:p>
          <a:p>
            <a:pPr lvl="3"/>
            <a:r>
              <a:rPr lang="en-US" b="1" dirty="0"/>
              <a:t>Aiken Regional Center could establish a Trauma Center</a:t>
            </a:r>
          </a:p>
          <a:p>
            <a:pPr lvl="4"/>
            <a:r>
              <a:rPr lang="en-US" dirty="0"/>
              <a:t>Patients would not have to travel to another city/state when they are hurt which could be beneficial when it comes to a life/death situation. </a:t>
            </a:r>
          </a:p>
          <a:p>
            <a:pPr lvl="3"/>
            <a:endParaRPr lang="en-US" dirty="0"/>
          </a:p>
        </p:txBody>
      </p:sp>
      <p:pic>
        <p:nvPicPr>
          <p:cNvPr id="4" name="Audio 3">
            <a:hlinkClick r:id="" action="ppaction://media"/>
            <a:extLst>
              <a:ext uri="{FF2B5EF4-FFF2-40B4-BE49-F238E27FC236}">
                <a16:creationId xmlns:a16="http://schemas.microsoft.com/office/drawing/2014/main" id="{4E9D3936-40C7-4BD7-8E44-AD1D6CB6F27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07367309"/>
      </p:ext>
    </p:extLst>
  </p:cSld>
  <p:clrMapOvr>
    <a:masterClrMapping/>
  </p:clrMapOvr>
  <mc:AlternateContent xmlns:mc="http://schemas.openxmlformats.org/markup-compatibility/2006" xmlns:p14="http://schemas.microsoft.com/office/powerpoint/2010/main">
    <mc:Choice Requires="p14">
      <p:transition spd="slow" p14:dur="2000" advTm="85051"/>
    </mc:Choice>
    <mc:Fallback xmlns="">
      <p:transition spd="slow" advTm="85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15154-8205-41BE-A402-DE9CEF38F0BA}"/>
              </a:ext>
            </a:extLst>
          </p:cNvPr>
          <p:cNvSpPr>
            <a:spLocks noGrp="1"/>
          </p:cNvSpPr>
          <p:nvPr>
            <p:ph type="title"/>
          </p:nvPr>
        </p:nvSpPr>
        <p:spPr/>
        <p:txBody>
          <a:bodyPr/>
          <a:lstStyle/>
          <a:p>
            <a:r>
              <a:rPr lang="en-US" dirty="0"/>
              <a:t>Challenges </a:t>
            </a:r>
          </a:p>
        </p:txBody>
      </p:sp>
      <p:sp>
        <p:nvSpPr>
          <p:cNvPr id="3" name="Content Placeholder 2">
            <a:extLst>
              <a:ext uri="{FF2B5EF4-FFF2-40B4-BE49-F238E27FC236}">
                <a16:creationId xmlns:a16="http://schemas.microsoft.com/office/drawing/2014/main" id="{CA85DDF1-D76F-408D-8084-0E581BCC1C42}"/>
              </a:ext>
            </a:extLst>
          </p:cNvPr>
          <p:cNvSpPr>
            <a:spLocks noGrp="1"/>
          </p:cNvSpPr>
          <p:nvPr>
            <p:ph idx="1"/>
          </p:nvPr>
        </p:nvSpPr>
        <p:spPr/>
        <p:txBody>
          <a:bodyPr>
            <a:normAutofit lnSpcReduction="10000"/>
          </a:bodyPr>
          <a:lstStyle/>
          <a:p>
            <a:r>
              <a:rPr lang="en-US" b="1" dirty="0"/>
              <a:t>Staffing</a:t>
            </a:r>
          </a:p>
          <a:p>
            <a:pPr lvl="1"/>
            <a:r>
              <a:rPr lang="en-US" dirty="0"/>
              <a:t>Both organizations could have a short of staff if they feel overworked and have too many patients to tend to at once.</a:t>
            </a:r>
          </a:p>
          <a:p>
            <a:r>
              <a:rPr lang="en-US" b="1" dirty="0"/>
              <a:t>Reimbursement</a:t>
            </a:r>
          </a:p>
          <a:p>
            <a:pPr lvl="1"/>
            <a:r>
              <a:rPr lang="en-US" dirty="0"/>
              <a:t>Both organizations could have issues if insurance is accepted, but the reimbursement may not be enough for the provider.</a:t>
            </a:r>
          </a:p>
          <a:p>
            <a:r>
              <a:rPr lang="en-US" b="1" dirty="0"/>
              <a:t>Cost</a:t>
            </a:r>
          </a:p>
          <a:p>
            <a:pPr lvl="1"/>
            <a:r>
              <a:rPr lang="en-US" dirty="0"/>
              <a:t>If there are more patients, there may be an issue with the cost of supplies. More patients mean more supplies needed.</a:t>
            </a:r>
          </a:p>
          <a:p>
            <a:r>
              <a:rPr lang="en-US" dirty="0"/>
              <a:t>Steps that could be taken:</a:t>
            </a:r>
          </a:p>
          <a:p>
            <a:pPr marL="617220" lvl="1" indent="-342900">
              <a:buFont typeface="+mj-lt"/>
              <a:buAutoNum type="arabicPeriod"/>
            </a:pPr>
            <a:r>
              <a:rPr lang="en-US" dirty="0"/>
              <a:t>Staffing may become easier if the organization divide the workload evenly. Distributing patients equally to providers can lower the likely of stress and miscommunication.</a:t>
            </a:r>
          </a:p>
          <a:p>
            <a:pPr marL="617220" lvl="1" indent="-342900">
              <a:buFont typeface="+mj-lt"/>
              <a:buAutoNum type="arabicPeriod"/>
            </a:pPr>
            <a:r>
              <a:rPr lang="en-US" dirty="0"/>
              <a:t>Reimbursement should be discussed with insurance company before accepting a patient. If the insurance does not cover it all, discuss the issue with the patient and explain to them that there may be some out-of-pocket cost. </a:t>
            </a:r>
          </a:p>
          <a:p>
            <a:pPr marL="617220" lvl="1" indent="-342900">
              <a:buFont typeface="+mj-lt"/>
              <a:buAutoNum type="arabicPeriod"/>
            </a:pPr>
            <a:r>
              <a:rPr lang="en-US" dirty="0"/>
              <a:t>Cost should be discussed in any situation. Supplies should be calculated and used accordingly. </a:t>
            </a:r>
          </a:p>
        </p:txBody>
      </p:sp>
      <p:pic>
        <p:nvPicPr>
          <p:cNvPr id="4" name="Audio 3">
            <a:hlinkClick r:id="" action="ppaction://media"/>
            <a:extLst>
              <a:ext uri="{FF2B5EF4-FFF2-40B4-BE49-F238E27FC236}">
                <a16:creationId xmlns:a16="http://schemas.microsoft.com/office/drawing/2014/main" id="{D00A9B8A-BAFF-45E1-BEF0-A3E5AFFFAB2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27786643"/>
      </p:ext>
    </p:extLst>
  </p:cSld>
  <p:clrMapOvr>
    <a:masterClrMapping/>
  </p:clrMapOvr>
  <mc:AlternateContent xmlns:mc="http://schemas.openxmlformats.org/markup-compatibility/2006" xmlns:p14="http://schemas.microsoft.com/office/powerpoint/2010/main">
    <mc:Choice Requires="p14">
      <p:transition spd="slow" p14:dur="2000" advTm="129252"/>
    </mc:Choice>
    <mc:Fallback xmlns="">
      <p:transition spd="slow" advTm="1292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33965-DC57-47BE-BB57-807EB7D536CC}"/>
              </a:ext>
            </a:extLst>
          </p:cNvPr>
          <p:cNvSpPr>
            <a:spLocks noGrp="1"/>
          </p:cNvSpPr>
          <p:nvPr>
            <p:ph type="title"/>
          </p:nvPr>
        </p:nvSpPr>
        <p:spPr/>
        <p:txBody>
          <a:bodyPr/>
          <a:lstStyle/>
          <a:p>
            <a:r>
              <a:rPr lang="en-US" dirty="0"/>
              <a:t>Formal Recommendation</a:t>
            </a:r>
          </a:p>
        </p:txBody>
      </p:sp>
      <p:sp>
        <p:nvSpPr>
          <p:cNvPr id="3" name="Content Placeholder 2">
            <a:extLst>
              <a:ext uri="{FF2B5EF4-FFF2-40B4-BE49-F238E27FC236}">
                <a16:creationId xmlns:a16="http://schemas.microsoft.com/office/drawing/2014/main" id="{A1040D5D-AFA1-40BE-BD3B-B81E3BCFEBB0}"/>
              </a:ext>
            </a:extLst>
          </p:cNvPr>
          <p:cNvSpPr>
            <a:spLocks noGrp="1"/>
          </p:cNvSpPr>
          <p:nvPr>
            <p:ph idx="1"/>
          </p:nvPr>
        </p:nvSpPr>
        <p:spPr/>
        <p:txBody>
          <a:bodyPr/>
          <a:lstStyle/>
          <a:p>
            <a:r>
              <a:rPr lang="en-US" dirty="0"/>
              <a:t>Aiken, Sc is missing an important aspect of the organization. Which is why I think that a trauma center should be considered within this community. </a:t>
            </a:r>
          </a:p>
          <a:p>
            <a:r>
              <a:rPr lang="en-US" dirty="0"/>
              <a:t>Having a trauma center could be beneficial in many ways.</a:t>
            </a:r>
          </a:p>
          <a:p>
            <a:r>
              <a:rPr lang="en-US" dirty="0"/>
              <a:t>A trauma center is considered a time critical diagnoses.</a:t>
            </a:r>
          </a:p>
        </p:txBody>
      </p:sp>
      <p:pic>
        <p:nvPicPr>
          <p:cNvPr id="4" name="Audio 3">
            <a:hlinkClick r:id="" action="ppaction://media"/>
            <a:extLst>
              <a:ext uri="{FF2B5EF4-FFF2-40B4-BE49-F238E27FC236}">
                <a16:creationId xmlns:a16="http://schemas.microsoft.com/office/drawing/2014/main" id="{65792BA7-5D01-47D2-BE1E-A2FFEB5382E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54783965"/>
      </p:ext>
    </p:extLst>
  </p:cSld>
  <p:clrMapOvr>
    <a:masterClrMapping/>
  </p:clrMapOvr>
  <mc:AlternateContent xmlns:mc="http://schemas.openxmlformats.org/markup-compatibility/2006" xmlns:p14="http://schemas.microsoft.com/office/powerpoint/2010/main">
    <mc:Choice Requires="p14">
      <p:transition spd="slow" p14:dur="2000" advTm="23067"/>
    </mc:Choice>
    <mc:Fallback xmlns="">
      <p:transition spd="slow" advTm="230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9B26F-75B5-42AC-8615-9577EE1859E1}"/>
              </a:ext>
            </a:extLst>
          </p:cNvPr>
          <p:cNvSpPr>
            <a:spLocks noGrp="1"/>
          </p:cNvSpPr>
          <p:nvPr>
            <p:ph type="title"/>
          </p:nvPr>
        </p:nvSpPr>
        <p:spPr/>
        <p:txBody>
          <a:bodyPr/>
          <a:lstStyle/>
          <a:p>
            <a:r>
              <a:rPr lang="en-US" dirty="0"/>
              <a:t>Formal Recommendation cont.…</a:t>
            </a:r>
          </a:p>
        </p:txBody>
      </p:sp>
      <p:sp>
        <p:nvSpPr>
          <p:cNvPr id="3" name="Content Placeholder 2">
            <a:extLst>
              <a:ext uri="{FF2B5EF4-FFF2-40B4-BE49-F238E27FC236}">
                <a16:creationId xmlns:a16="http://schemas.microsoft.com/office/drawing/2014/main" id="{5189C8CF-6EF1-43E8-8051-5705916781BF}"/>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Adding a trauma center in Aiken, SC would be beneficial as far as opportunities and performance.</a:t>
            </a:r>
          </a:p>
          <a:p>
            <a:r>
              <a:rPr lang="en-US" dirty="0">
                <a:latin typeface="Times New Roman" panose="02020603050405020304" pitchFamily="18" charset="0"/>
                <a:cs typeface="Times New Roman" panose="02020603050405020304" pitchFamily="18" charset="0"/>
              </a:rPr>
              <a:t>The trauma center would not only be life saving, but it is cost efficient</a:t>
            </a:r>
            <a:r>
              <a:rPr lang="en-US" b="0" i="0" dirty="0">
                <a:solidFill>
                  <a:srgbClr val="333333"/>
                </a:solidFill>
                <a:effectLst/>
                <a:latin typeface="Times New Roman" panose="02020603050405020304" pitchFamily="18" charset="0"/>
                <a:cs typeface="Times New Roman" panose="02020603050405020304" pitchFamily="18" charset="0"/>
              </a:rPr>
              <a:t>.</a:t>
            </a:r>
          </a:p>
          <a:p>
            <a:pPr lvl="1"/>
            <a:r>
              <a:rPr lang="en-US" dirty="0">
                <a:latin typeface="Times New Roman" panose="02020603050405020304" pitchFamily="18" charset="0"/>
                <a:cs typeface="Times New Roman" panose="02020603050405020304" pitchFamily="18" charset="0"/>
              </a:rPr>
              <a:t>Trauma centers are time efficient.</a:t>
            </a:r>
          </a:p>
        </p:txBody>
      </p:sp>
      <p:pic>
        <p:nvPicPr>
          <p:cNvPr id="4" name="Audio 3">
            <a:hlinkClick r:id="" action="ppaction://media"/>
            <a:extLst>
              <a:ext uri="{FF2B5EF4-FFF2-40B4-BE49-F238E27FC236}">
                <a16:creationId xmlns:a16="http://schemas.microsoft.com/office/drawing/2014/main" id="{66CD707E-A070-4337-84F5-08A359348BF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9627996"/>
      </p:ext>
    </p:extLst>
  </p:cSld>
  <p:clrMapOvr>
    <a:masterClrMapping/>
  </p:clrMapOvr>
  <mc:AlternateContent xmlns:mc="http://schemas.openxmlformats.org/markup-compatibility/2006" xmlns:p14="http://schemas.microsoft.com/office/powerpoint/2010/main">
    <mc:Choice Requires="p14">
      <p:transition spd="slow" p14:dur="2000" advTm="85366"/>
    </mc:Choice>
    <mc:Fallback xmlns="">
      <p:transition spd="slow" advTm="85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DF2E1-2642-4CA1-91BA-F30335D04B08}"/>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21EA2553-9A3D-4272-88C0-C30DF4883C22}"/>
              </a:ext>
            </a:extLst>
          </p:cNvPr>
          <p:cNvSpPr>
            <a:spLocks noGrp="1"/>
          </p:cNvSpPr>
          <p:nvPr>
            <p:ph idx="1"/>
          </p:nvPr>
        </p:nvSpPr>
        <p:spPr/>
        <p:txBody>
          <a:bodyPr>
            <a:normAutofit lnSpcReduction="10000"/>
          </a:bodyPr>
          <a:lstStyle/>
          <a:p>
            <a:pPr marL="0" indent="0">
              <a:buNone/>
            </a:pPr>
            <a:r>
              <a:rPr lang="en-US" dirty="0"/>
              <a:t>Aiken Regional Medical Center. 2021. “About the Hospital”. &lt;</a:t>
            </a:r>
            <a:r>
              <a:rPr lang="en-US" dirty="0">
                <a:hlinkClick r:id="rId2"/>
              </a:rPr>
              <a:t>About the Hospital | Aiken Regional Medical Centers</a:t>
            </a:r>
            <a:r>
              <a:rPr lang="en-US" dirty="0"/>
              <a:t>&gt;.</a:t>
            </a:r>
          </a:p>
          <a:p>
            <a:pPr marL="0" indent="0">
              <a:buNone/>
            </a:pPr>
            <a:r>
              <a:rPr lang="en-US" dirty="0"/>
              <a:t>Lexington Medical Center. 2021 “A Thriving Community’s Healthcare Hub”. &lt;</a:t>
            </a:r>
            <a:r>
              <a:rPr lang="en-US" dirty="0">
                <a:hlinkClick r:id="rId3"/>
              </a:rPr>
              <a:t>Lexington Medical Center (lexmed.com)</a:t>
            </a:r>
            <a:r>
              <a:rPr lang="en-US" dirty="0"/>
              <a:t>&gt;.</a:t>
            </a:r>
          </a:p>
          <a:p>
            <a:pPr marL="0" indent="0">
              <a:buNone/>
            </a:pPr>
            <a:r>
              <a:rPr lang="en-US" dirty="0"/>
              <a:t>Kona, </a:t>
            </a:r>
            <a:r>
              <a:rPr lang="en-US" dirty="0" err="1"/>
              <a:t>Maanasa</a:t>
            </a:r>
            <a:r>
              <a:rPr lang="en-US" dirty="0"/>
              <a:t>. 2021, February 5. “State Balance-Billing Protections”. &lt;</a:t>
            </a:r>
            <a:r>
              <a:rPr lang="en-US" dirty="0">
                <a:hlinkClick r:id="rId4"/>
              </a:rPr>
              <a:t>State Balance-Billing Protections | Commonwealth Fund</a:t>
            </a:r>
            <a:r>
              <a:rPr lang="en-US" dirty="0"/>
              <a:t>&gt;.</a:t>
            </a:r>
          </a:p>
          <a:p>
            <a:pPr marL="0" indent="0">
              <a:buNone/>
            </a:pPr>
            <a:r>
              <a:rPr lang="en-US" dirty="0" err="1"/>
              <a:t>AikenRegionalMedicalCenter</a:t>
            </a:r>
            <a:r>
              <a:rPr lang="en-US" dirty="0"/>
              <a:t>. 2020. COMMUNITY PROFILE. &lt;</a:t>
            </a:r>
            <a:r>
              <a:rPr lang="en-US" dirty="0">
                <a:hlinkClick r:id="rId5"/>
              </a:rPr>
              <a:t>ARMC_Community_Profile_Brochure.pdf (serving-community.com)</a:t>
            </a:r>
            <a:r>
              <a:rPr lang="en-US" dirty="0"/>
              <a:t>&gt;.</a:t>
            </a:r>
          </a:p>
          <a:p>
            <a:pPr marL="0" indent="0">
              <a:buNone/>
            </a:pPr>
            <a:r>
              <a:rPr lang="en-US" dirty="0"/>
              <a:t>Lexington Medical Center. 2021. Medical Services. &lt;</a:t>
            </a:r>
            <a:r>
              <a:rPr lang="en-US" dirty="0">
                <a:hlinkClick r:id="rId6"/>
              </a:rPr>
              <a:t>Extended Care - Rehabilitation | Lexington Medical Center (lexmed.com)</a:t>
            </a:r>
            <a:r>
              <a:rPr lang="en-US" dirty="0"/>
              <a:t>&gt;.</a:t>
            </a:r>
          </a:p>
          <a:p>
            <a:pPr marL="0" indent="0">
              <a:buNone/>
            </a:pPr>
            <a:r>
              <a:rPr lang="en-US" b="0" i="0" dirty="0">
                <a:solidFill>
                  <a:srgbClr val="333333"/>
                </a:solidFill>
                <a:effectLst/>
                <a:latin typeface="Helvetica Neue"/>
              </a:rPr>
              <a:t>Johns Hopkins University Bloomberg School of Public Health. 2012, August 17. &lt;</a:t>
            </a:r>
            <a:r>
              <a:rPr lang="en-US" dirty="0">
                <a:hlinkClick r:id="rId7"/>
              </a:rPr>
              <a:t>Trauma center care cost-effective – ScienceDaily</a:t>
            </a:r>
            <a:r>
              <a:rPr lang="en-US" dirty="0"/>
              <a:t>&gt;.</a:t>
            </a:r>
          </a:p>
        </p:txBody>
      </p:sp>
    </p:spTree>
    <p:extLst>
      <p:ext uri="{BB962C8B-B14F-4D97-AF65-F5344CB8AC3E}">
        <p14:creationId xmlns:p14="http://schemas.microsoft.com/office/powerpoint/2010/main" val="23120572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LightSeedRightStep">
      <a:dk1>
        <a:srgbClr val="000000"/>
      </a:dk1>
      <a:lt1>
        <a:srgbClr val="FFFFFF"/>
      </a:lt1>
      <a:dk2>
        <a:srgbClr val="2C2441"/>
      </a:dk2>
      <a:lt2>
        <a:srgbClr val="E2E6E8"/>
      </a:lt2>
      <a:accent1>
        <a:srgbClr val="BE9A87"/>
      </a:accent1>
      <a:accent2>
        <a:srgbClr val="AEA077"/>
      </a:accent2>
      <a:accent3>
        <a:srgbClr val="A0A77E"/>
      </a:accent3>
      <a:accent4>
        <a:srgbClr val="8BAB75"/>
      </a:accent4>
      <a:accent5>
        <a:srgbClr val="81AD81"/>
      </a:accent5>
      <a:accent6>
        <a:srgbClr val="77AE8E"/>
      </a:accent6>
      <a:hlink>
        <a:srgbClr val="5B879C"/>
      </a:hlink>
      <a:folHlink>
        <a:srgbClr val="7F7F7F"/>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703</TotalTime>
  <Words>1539</Words>
  <Application>Microsoft Office PowerPoint</Application>
  <PresentationFormat>Widescreen</PresentationFormat>
  <Paragraphs>167</Paragraphs>
  <Slides>15</Slides>
  <Notes>0</Notes>
  <HiddenSlides>0</HiddenSlides>
  <MMClips>14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Garamond</vt:lpstr>
      <vt:lpstr>Helvetica Neue</vt:lpstr>
      <vt:lpstr>Times New Roman</vt:lpstr>
      <vt:lpstr>SavonVTI</vt:lpstr>
      <vt:lpstr>Hospital Business Set-Up &amp; Patient population</vt:lpstr>
      <vt:lpstr>Business structures &amp; characteristics  South Carolina</vt:lpstr>
      <vt:lpstr>Legal and Regulation boundaries </vt:lpstr>
      <vt:lpstr>Services Provided </vt:lpstr>
      <vt:lpstr>Patient Population</vt:lpstr>
      <vt:lpstr>Reimbursement Model </vt:lpstr>
      <vt:lpstr>Legal Impact of Reimbursement Model</vt:lpstr>
      <vt:lpstr>Key Features of Hospitals</vt:lpstr>
      <vt:lpstr>Top services anticipated in 10 years</vt:lpstr>
      <vt:lpstr>Accommodations to consider</vt:lpstr>
      <vt:lpstr>Opportunities</vt:lpstr>
      <vt:lpstr>Challenges </vt:lpstr>
      <vt:lpstr>Formal Recommendation</vt:lpstr>
      <vt:lpstr>Formal Recommendation cont.…</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Hospital Business Set-Up &amp; Patient population</dc:title>
  <dc:creator>on.smith.quantrice</dc:creator>
  <cp:lastModifiedBy>on.smith.quantrice</cp:lastModifiedBy>
  <cp:revision>1</cp:revision>
  <dcterms:created xsi:type="dcterms:W3CDTF">2021-11-13T21:54:02Z</dcterms:created>
  <dcterms:modified xsi:type="dcterms:W3CDTF">2021-12-18T20:02:46Z</dcterms:modified>
</cp:coreProperties>
</file>